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70" r:id="rId4"/>
    <p:sldId id="257" r:id="rId5"/>
    <p:sldId id="259" r:id="rId6"/>
    <p:sldId id="260" r:id="rId7"/>
    <p:sldId id="261" r:id="rId8"/>
    <p:sldId id="262" r:id="rId9"/>
    <p:sldId id="263" r:id="rId10"/>
    <p:sldId id="266" r:id="rId11"/>
    <p:sldId id="264" r:id="rId12"/>
    <p:sldId id="265" r:id="rId13"/>
    <p:sldId id="267" r:id="rId14"/>
    <p:sldId id="268" r:id="rId15"/>
    <p:sldId id="269"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79359" autoAdjust="0"/>
  </p:normalViewPr>
  <p:slideViewPr>
    <p:cSldViewPr snapToGrid="0">
      <p:cViewPr varScale="1">
        <p:scale>
          <a:sx n="89" d="100"/>
          <a:sy n="89" d="100"/>
        </p:scale>
        <p:origin x="12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E2F8CA-C808-42C7-9112-22B40CBBBCF8}" type="datetimeFigureOut">
              <a:rPr lang="en-US" smtClean="0"/>
              <a:t>12/20/2025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E1164D-49C3-4833-AD36-36E2DDA192D6}" type="slidenum">
              <a:rPr lang="en-US" smtClean="0"/>
              <a:t>‹#›</a:t>
            </a:fld>
            <a:endParaRPr lang="en-US"/>
          </a:p>
        </p:txBody>
      </p:sp>
    </p:spTree>
    <p:extLst>
      <p:ext uri="{BB962C8B-B14F-4D97-AF65-F5344CB8AC3E}">
        <p14:creationId xmlns:p14="http://schemas.microsoft.com/office/powerpoint/2010/main" val="3087260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initial unit, we will establish a shared understanding of what short learning programs currently look like in maritime education. </a:t>
            </a:r>
            <a:endParaRPr lang="hr-HR" dirty="0"/>
          </a:p>
          <a:p>
            <a:endParaRPr lang="hr-HR" dirty="0"/>
          </a:p>
          <a:p>
            <a:r>
              <a:rPr lang="en-US" dirty="0"/>
              <a:t>We will briefly distinguish between STCW, non-STCW, and institutional short courses, introduce the concept of micro-credentials, and openly discuss recognition challenges that many of us encounter in practice. </a:t>
            </a:r>
            <a:endParaRPr lang="hr-HR" dirty="0"/>
          </a:p>
          <a:p>
            <a:endParaRPr lang="hr-HR" dirty="0"/>
          </a:p>
          <a:p>
            <a:r>
              <a:rPr lang="en-US" dirty="0"/>
              <a:t>The goal of this unit is not to focus on tools or templates yet but to ensure everyone starts from the same baseline before moving on to Bologna tools in Unit 2.</a:t>
            </a:r>
          </a:p>
        </p:txBody>
      </p:sp>
      <p:sp>
        <p:nvSpPr>
          <p:cNvPr id="4" name="Slide Number Placeholder 3"/>
          <p:cNvSpPr>
            <a:spLocks noGrp="1"/>
          </p:cNvSpPr>
          <p:nvPr>
            <p:ph type="sldNum" sz="quarter" idx="5"/>
          </p:nvPr>
        </p:nvSpPr>
        <p:spPr/>
        <p:txBody>
          <a:bodyPr/>
          <a:lstStyle/>
          <a:p>
            <a:fld id="{DCE1164D-49C3-4833-AD36-36E2DDA192D6}" type="slidenum">
              <a:rPr lang="en-US" smtClean="0"/>
              <a:t>7</a:t>
            </a:fld>
            <a:endParaRPr lang="en-US"/>
          </a:p>
        </p:txBody>
      </p:sp>
    </p:spTree>
    <p:extLst>
      <p:ext uri="{BB962C8B-B14F-4D97-AF65-F5344CB8AC3E}">
        <p14:creationId xmlns:p14="http://schemas.microsoft.com/office/powerpoint/2010/main" val="2299265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Short learning programs are already an essential part of maritime education and training.</a:t>
            </a:r>
          </a:p>
          <a:p>
            <a:endParaRPr lang="en-US" dirty="0"/>
          </a:p>
          <a:p>
            <a:r>
              <a:rPr lang="en-US" dirty="0"/>
              <a:t>The challenges we talked about are not unique. They are widespread across institutions and countries.</a:t>
            </a:r>
          </a:p>
          <a:p>
            <a:endParaRPr lang="en-US" dirty="0"/>
          </a:p>
          <a:p>
            <a:r>
              <a:rPr lang="en-US" dirty="0"/>
              <a:t>Micro-credentials do not replace existing courses but offer a structured method to document learning outcomes, workload, assessment, and quality assurance.</a:t>
            </a:r>
          </a:p>
          <a:p>
            <a:endParaRPr lang="en-US" dirty="0"/>
          </a:p>
          <a:p>
            <a:r>
              <a:rPr lang="en-US" dirty="0"/>
              <a:t>Many existing programs are already on the verge of becoming micro-credentials. </a:t>
            </a:r>
            <a:r>
              <a:rPr lang="en-US"/>
              <a:t>They need a clearer, more transparent framework.</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16</a:t>
            </a:fld>
            <a:endParaRPr lang="en-US"/>
          </a:p>
        </p:txBody>
      </p:sp>
    </p:spTree>
    <p:extLst>
      <p:ext uri="{BB962C8B-B14F-4D97-AF65-F5344CB8AC3E}">
        <p14:creationId xmlns:p14="http://schemas.microsoft.com/office/powerpoint/2010/main" val="41536227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Before we go further, just a quick clarification of terminology. </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STCW stands for the International Convention on Standards of Training, Certification, and Watchkeeping for Seafarers. These programs are mandatory and tightly regulated.</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Convention does not include Non-</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STCW</a:t>
            </a:r>
            <a:r>
              <a:rPr lang="en-US" sz="1800" dirty="0">
                <a:effectLst/>
                <a:latin typeface="Calibri" panose="020F0502020204030204" pitchFamily="34" charset="0"/>
                <a:ea typeface="Calibri" panose="020F0502020204030204" pitchFamily="34" charset="0"/>
                <a:cs typeface="Times New Roman" panose="02020603050405020304" pitchFamily="18" charset="0"/>
              </a:rPr>
              <a:t> courses. They are usually sector-specific, technology-focused, or tailored to companies.</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Institutional short courses are typically internal training programs, professional development courses, or pilot initiatives created within organizations.</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will revisit these distinctions multiple times, especially during discussions of recognition and micro-credentials.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8</a:t>
            </a:fld>
            <a:endParaRPr lang="en-US"/>
          </a:p>
        </p:txBody>
      </p:sp>
    </p:spTree>
    <p:extLst>
      <p:ext uri="{BB962C8B-B14F-4D97-AF65-F5344CB8AC3E}">
        <p14:creationId xmlns:p14="http://schemas.microsoft.com/office/powerpoint/2010/main" val="2415439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first glance, STCW and non-STCW courses might appear quite different, and in many respects, they are.</a:t>
            </a:r>
          </a:p>
          <a:p>
            <a:endParaRPr lang="hr-HR" dirty="0"/>
          </a:p>
          <a:p>
            <a:r>
              <a:rPr lang="en-US" dirty="0"/>
              <a:t>STCW programs adhere to a strict international regulatory framework. Content, duration, and certification are clearly outlined, allowing little flexibility.</a:t>
            </a:r>
          </a:p>
          <a:p>
            <a:endParaRPr lang="hr-HR" dirty="0"/>
          </a:p>
          <a:p>
            <a:r>
              <a:rPr lang="en-US" dirty="0"/>
              <a:t>Non-STCW courses, on the other hand, are much more flexible. Institutions can quickly design them to meet industry or technological needs.</a:t>
            </a:r>
          </a:p>
          <a:p>
            <a:endParaRPr lang="hr-HR" dirty="0"/>
          </a:p>
          <a:p>
            <a:r>
              <a:rPr lang="en-US" dirty="0"/>
              <a:t>Despite these differences, both types of courses often face similar challenges in recognition, documentation, and alignment with Bologna tools.</a:t>
            </a:r>
          </a:p>
          <a:p>
            <a:endParaRPr lang="hr-HR" dirty="0"/>
          </a:p>
          <a:p>
            <a:r>
              <a:rPr lang="en-US" dirty="0"/>
              <a:t>This is precisely where the discussion on micro-credentials becomes relevant.</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9</a:t>
            </a:fld>
            <a:endParaRPr lang="en-US"/>
          </a:p>
        </p:txBody>
      </p:sp>
    </p:spTree>
    <p:extLst>
      <p:ext uri="{BB962C8B-B14F-4D97-AF65-F5344CB8AC3E}">
        <p14:creationId xmlns:p14="http://schemas.microsoft.com/office/powerpoint/2010/main" val="1430481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micro-credential is not just a short course or a certificate of attendance.</a:t>
            </a:r>
            <a:endParaRPr lang="hr-HR" dirty="0"/>
          </a:p>
          <a:p>
            <a:endParaRPr lang="hr-HR" dirty="0"/>
          </a:p>
          <a:p>
            <a:r>
              <a:rPr lang="en-US" dirty="0"/>
              <a:t>What distinguishes a micro-credential is that it clearly documents what a learner knows and can do, the amount of work required, how learning was assessed, and how quality is ensured.</a:t>
            </a:r>
            <a:endParaRPr lang="hr-HR" dirty="0"/>
          </a:p>
          <a:p>
            <a:endParaRPr lang="hr-HR" dirty="0"/>
          </a:p>
          <a:p>
            <a:r>
              <a:rPr lang="en-US" dirty="0"/>
              <a:t>In other words, the focus shifts from teaching hours to learning outcomes and evidence of achievement.</a:t>
            </a:r>
            <a:endParaRPr lang="hr-HR" dirty="0"/>
          </a:p>
          <a:p>
            <a:endParaRPr lang="hr-HR" dirty="0"/>
          </a:p>
          <a:p>
            <a:r>
              <a:rPr lang="en-US" dirty="0"/>
              <a:t>This structure is what makes micro-credentials potentially recognizable across institutions, sectors, and even countries.</a:t>
            </a:r>
            <a:endParaRPr lang="hr-HR" dirty="0"/>
          </a:p>
          <a:p>
            <a:endParaRPr lang="hr-HR" dirty="0"/>
          </a:p>
          <a:p>
            <a:r>
              <a:rPr lang="en-US" dirty="0"/>
              <a:t>Throughout this training, we will not treat micro-credentials as a policy concept, but as a practical documentation framework that can be applied to existing short learning </a:t>
            </a:r>
            <a:r>
              <a:rPr lang="en-US" dirty="0" err="1"/>
              <a:t>programmes</a:t>
            </a:r>
            <a:r>
              <a:rPr lang="en-US" dirty="0"/>
              <a:t>.</a:t>
            </a:r>
          </a:p>
        </p:txBody>
      </p:sp>
      <p:sp>
        <p:nvSpPr>
          <p:cNvPr id="4" name="Slide Number Placeholder 3"/>
          <p:cNvSpPr>
            <a:spLocks noGrp="1"/>
          </p:cNvSpPr>
          <p:nvPr>
            <p:ph type="sldNum" sz="quarter" idx="5"/>
          </p:nvPr>
        </p:nvSpPr>
        <p:spPr/>
        <p:txBody>
          <a:bodyPr/>
          <a:lstStyle/>
          <a:p>
            <a:fld id="{DCE1164D-49C3-4833-AD36-36E2DDA192D6}" type="slidenum">
              <a:rPr lang="en-US" smtClean="0"/>
              <a:t>10</a:t>
            </a:fld>
            <a:endParaRPr lang="en-US"/>
          </a:p>
        </p:txBody>
      </p:sp>
    </p:spTree>
    <p:extLst>
      <p:ext uri="{BB962C8B-B14F-4D97-AF65-F5344CB8AC3E}">
        <p14:creationId xmlns:p14="http://schemas.microsoft.com/office/powerpoint/2010/main" val="235260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Maritime education is a field where ongoing training is standard, not unusual.</a:t>
            </a:r>
          </a:p>
          <a:p>
            <a:endParaRPr lang="hr-HR" dirty="0"/>
          </a:p>
          <a:p>
            <a:r>
              <a:rPr lang="en-US" dirty="0"/>
              <a:t>Advancements in technology, safety standards, environmental rules, and digital tools constantly increase the need for short, focused learning programs.</a:t>
            </a:r>
          </a:p>
          <a:p>
            <a:endParaRPr lang="hr-HR" dirty="0"/>
          </a:p>
          <a:p>
            <a:r>
              <a:rPr lang="en-US" dirty="0"/>
              <a:t>Micro-credentials provide a way to make these learning achievements visible, comparable, and easier to recognize (especially across different types of institutions).</a:t>
            </a:r>
          </a:p>
          <a:p>
            <a:endParaRPr lang="hr-HR" dirty="0"/>
          </a:p>
          <a:p>
            <a:r>
              <a:rPr lang="en-US" dirty="0"/>
              <a:t>They can also improve collaboration between higher education institutions and maritime training centers by adopting a shared framework and terminology.</a:t>
            </a:r>
          </a:p>
          <a:p>
            <a:endParaRPr lang="hr-HR" dirty="0"/>
          </a:p>
          <a:p>
            <a:r>
              <a:rPr lang="en-US" dirty="0"/>
              <a:t>This is why micro-credentials are especially important for the maritime sector.</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11</a:t>
            </a:fld>
            <a:endParaRPr lang="en-US"/>
          </a:p>
        </p:txBody>
      </p:sp>
    </p:spTree>
    <p:extLst>
      <p:ext uri="{BB962C8B-B14F-4D97-AF65-F5344CB8AC3E}">
        <p14:creationId xmlns:p14="http://schemas.microsoft.com/office/powerpoint/2010/main" val="283185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the variety of institutions and programs, very similar challenges keep recurring.</a:t>
            </a:r>
          </a:p>
          <a:p>
            <a:endParaRPr lang="en-US" dirty="0"/>
          </a:p>
          <a:p>
            <a:r>
              <a:rPr lang="en-US" dirty="0"/>
              <a:t>Learning outcomes are often implicit or described very generally. Workload is frequently equated with contact hours, without considering self-study or assessment.</a:t>
            </a:r>
          </a:p>
          <a:p>
            <a:endParaRPr lang="en-US" dirty="0"/>
          </a:p>
          <a:p>
            <a:r>
              <a:rPr lang="en-US" dirty="0"/>
              <a:t>Quality assurance procedures might exist, but they are not always tailored to short learning programs.</a:t>
            </a:r>
          </a:p>
          <a:p>
            <a:endParaRPr lang="en-US" dirty="0"/>
          </a:p>
          <a:p>
            <a:r>
              <a:rPr lang="en-US" dirty="0"/>
              <a:t>As a result, recognition often occurs informally, on a case-by-case basis, or relies on personal agreements rather than established procedures.</a:t>
            </a:r>
          </a:p>
          <a:p>
            <a:endParaRPr lang="en-US" dirty="0"/>
          </a:p>
          <a:p>
            <a:r>
              <a:rPr lang="en-US" dirty="0"/>
              <a:t>The key point here is that these challenges are systemic, not failures of the institution – and that’s precisely why shared tools like micro-credentials are helpful.</a:t>
            </a:r>
          </a:p>
          <a:p>
            <a:endParaRPr lang="en-US" dirty="0"/>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12</a:t>
            </a:fld>
            <a:endParaRPr lang="en-US"/>
          </a:p>
        </p:txBody>
      </p:sp>
    </p:spTree>
    <p:extLst>
      <p:ext uri="{BB962C8B-B14F-4D97-AF65-F5344CB8AC3E}">
        <p14:creationId xmlns:p14="http://schemas.microsoft.com/office/powerpoint/2010/main" val="3345216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presents the main concept of micro-credentials in a very straightforward way.</a:t>
            </a:r>
          </a:p>
          <a:p>
            <a:endParaRPr lang="en-US" dirty="0"/>
          </a:p>
          <a:p>
            <a:r>
              <a:rPr lang="en-US" dirty="0"/>
              <a:t>Most institutions already provide short learning programs. What is often lacking are clearly defined learning outcomes, a transparent workload calculation, documented </a:t>
            </a:r>
            <a:r>
              <a:rPr lang="hr-HR" dirty="0" err="1"/>
              <a:t>assessments</a:t>
            </a:r>
            <a:r>
              <a:rPr lang="hr-HR" dirty="0"/>
              <a:t>, </a:t>
            </a:r>
            <a:r>
              <a:rPr lang="hr-HR" dirty="0" err="1"/>
              <a:t>and</a:t>
            </a:r>
            <a:r>
              <a:rPr lang="hr-HR" dirty="0"/>
              <a:t> quality-assurance</a:t>
            </a:r>
            <a:r>
              <a:rPr lang="en-US" dirty="0"/>
              <a:t> components.</a:t>
            </a:r>
          </a:p>
          <a:p>
            <a:endParaRPr lang="en-US" dirty="0"/>
          </a:p>
          <a:p>
            <a:r>
              <a:rPr lang="en-US" dirty="0"/>
              <a:t>When these components are incorporated </a:t>
            </a:r>
            <a:r>
              <a:rPr lang="hr-HR" dirty="0"/>
              <a:t>systematically</a:t>
            </a:r>
            <a:r>
              <a:rPr lang="en-US" dirty="0"/>
              <a:t>, a short course can evolve into a micro-credential.</a:t>
            </a:r>
          </a:p>
          <a:p>
            <a:endParaRPr lang="en-US" dirty="0"/>
          </a:p>
          <a:p>
            <a:r>
              <a:rPr lang="en-US" dirty="0"/>
              <a:t>This doesn't mean that every short course should become a micro-credential. The aim is to identify programs where extra documentation adds real value in recognition and transparency.</a:t>
            </a:r>
          </a:p>
          <a:p>
            <a:endParaRPr lang="en-US" dirty="0"/>
          </a:p>
          <a:p>
            <a:r>
              <a:rPr lang="en-US" dirty="0"/>
              <a:t>In the upcoming activity, we will begin identifying these candidates from your own institutional practice.</a:t>
            </a:r>
          </a:p>
          <a:p>
            <a:endParaRPr lang="en-US" dirty="0"/>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13</a:t>
            </a:fld>
            <a:endParaRPr lang="en-US"/>
          </a:p>
        </p:txBody>
      </p:sp>
    </p:spTree>
    <p:extLst>
      <p:ext uri="{BB962C8B-B14F-4D97-AF65-F5344CB8AC3E}">
        <p14:creationId xmlns:p14="http://schemas.microsoft.com/office/powerpoint/2010/main" val="1873015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short activity helps us connect the concepts we have just discussed with real examples from your institutions.</a:t>
            </a:r>
          </a:p>
          <a:p>
            <a:endParaRPr lang="hr-HR" dirty="0"/>
          </a:p>
          <a:p>
            <a:r>
              <a:rPr lang="en-US" dirty="0"/>
              <a:t>Please think of one or two short learning </a:t>
            </a:r>
            <a:r>
              <a:rPr lang="en-US" dirty="0" err="1"/>
              <a:t>programmes</a:t>
            </a:r>
            <a:r>
              <a:rPr lang="en-US" dirty="0"/>
              <a:t> you are familiar with. Classify them into one of the three categories and reflect briefly on how they are currently documented.</a:t>
            </a:r>
          </a:p>
          <a:p>
            <a:endParaRPr lang="hr-HR" dirty="0"/>
          </a:p>
          <a:p>
            <a:r>
              <a:rPr lang="en-US" dirty="0"/>
              <a:t>You do not need to prepare a perfect analysis – this is only a first mapping exercise.</a:t>
            </a:r>
          </a:p>
          <a:p>
            <a:endParaRPr lang="hr-HR" dirty="0"/>
          </a:p>
          <a:p>
            <a:r>
              <a:rPr lang="en-US" dirty="0"/>
              <a:t>The examples you identify now will be reused in Units 2, 3 and 4, when we work with learning outcomes, workload and micro-credential templates.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14</a:t>
            </a:fld>
            <a:endParaRPr lang="en-US"/>
          </a:p>
        </p:txBody>
      </p:sp>
    </p:spTree>
    <p:extLst>
      <p:ext uri="{BB962C8B-B14F-4D97-AF65-F5344CB8AC3E}">
        <p14:creationId xmlns:p14="http://schemas.microsoft.com/office/powerpoint/2010/main" val="4080614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This is a very simple mapping exercise.</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Don't overthink it. One program, one post-it, just a few keywords.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The goal is not accuracy, but to get an overview of how short learning </a:t>
            </a:r>
            <a:r>
              <a:rPr lang="en-US" sz="1800" dirty="0" err="1">
                <a:effectLst/>
                <a:latin typeface="Times New Roman" panose="02020603050405020304" pitchFamily="18" charset="0"/>
                <a:ea typeface="Times New Roman" panose="02020603050405020304" pitchFamily="18" charset="0"/>
              </a:rPr>
              <a:t>programmes</a:t>
            </a:r>
            <a:r>
              <a:rPr lang="en-US" sz="1800" dirty="0">
                <a:effectLst/>
                <a:latin typeface="Times New Roman" panose="02020603050405020304" pitchFamily="18" charset="0"/>
                <a:ea typeface="Times New Roman" panose="02020603050405020304" pitchFamily="18" charset="0"/>
              </a:rPr>
              <a:t> are currently structured across institutions.</a:t>
            </a:r>
          </a:p>
          <a:p>
            <a:r>
              <a:rPr lang="en-US" sz="1800" dirty="0">
                <a:effectLst/>
                <a:latin typeface="Times New Roman" panose="02020603050405020304" pitchFamily="18" charset="0"/>
                <a:ea typeface="Times New Roman" panose="02020603050405020304" pitchFamily="18" charset="0"/>
              </a:rPr>
              <a:t> </a:t>
            </a:r>
          </a:p>
          <a:p>
            <a:r>
              <a:rPr lang="en-US" sz="1800" dirty="0">
                <a:effectLst/>
                <a:latin typeface="Times New Roman" panose="02020603050405020304" pitchFamily="18" charset="0"/>
                <a:ea typeface="Times New Roman" panose="02020603050405020304" pitchFamily="18" charset="0"/>
              </a:rPr>
              <a:t>We will revisit these examples in the upcoming units when we begin working on learning outcomes and micro-credential templates.</a:t>
            </a:r>
          </a:p>
          <a:p>
            <a:endParaRPr lang="en-US" dirty="0"/>
          </a:p>
        </p:txBody>
      </p:sp>
      <p:sp>
        <p:nvSpPr>
          <p:cNvPr id="4" name="Slide Number Placeholder 3"/>
          <p:cNvSpPr>
            <a:spLocks noGrp="1"/>
          </p:cNvSpPr>
          <p:nvPr>
            <p:ph type="sldNum" sz="quarter" idx="5"/>
          </p:nvPr>
        </p:nvSpPr>
        <p:spPr/>
        <p:txBody>
          <a:bodyPr/>
          <a:lstStyle/>
          <a:p>
            <a:fld id="{DCE1164D-49C3-4833-AD36-36E2DDA192D6}" type="slidenum">
              <a:rPr lang="en-US" smtClean="0"/>
              <a:t>15</a:t>
            </a:fld>
            <a:endParaRPr lang="en-US"/>
          </a:p>
        </p:txBody>
      </p:sp>
    </p:spTree>
    <p:extLst>
      <p:ext uri="{BB962C8B-B14F-4D97-AF65-F5344CB8AC3E}">
        <p14:creationId xmlns:p14="http://schemas.microsoft.com/office/powerpoint/2010/main" val="3775742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D60F-1E23-ACED-BCB0-DAE2AD6328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5DBFFB-0482-D38A-668F-F49A533A3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6D61E5-0EB7-5448-DE92-1357ED9707DA}"/>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03E6340E-9677-2759-A157-2AF4AB791D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FDC8BF-7A26-FA24-E495-0E48DE7FFC10}"/>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61670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C487D-9C63-645A-B95C-7713278B89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E86955-242C-E2CA-8DA2-6A567812B9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6F3492-1BE8-EE7B-7B42-B67B8246CEA8}"/>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0F8CA1FB-53D5-08F1-AD50-EED56BD96B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B6496-3C32-64B1-B15A-73085EDD33A0}"/>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71981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7C3853-68A2-D689-8E24-54420EF486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BB0AEE-08B5-0D15-3BED-51DF45D8BD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38C55-3D40-837A-6885-347AC79CBE61}"/>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01C356F3-AB41-D6BE-AB1D-342AE0D066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A29755-F763-A390-B8BC-1B39116BFD96}"/>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3647301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A39F6-2623-6EF3-F2C5-343857918D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2CD567-8B8C-2CA8-E4A9-5DAA7A3C64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2865EF-6708-E42B-E415-64E4EF0E4C5B}"/>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95F2560F-6520-18AE-104D-186A305A8C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E261A2-5EDB-8137-C209-3CD8E58DD9BA}"/>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181567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4CD0F-DBAE-6B44-302E-1D410E2EFF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E6F002-7A37-D089-A110-EFDA7B17B1E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FF8086-75DF-A174-02F5-EAE30344C04C}"/>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72380452-B9A3-8252-5C1E-37463074C0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71E64-030E-D140-716D-8E42E17419ED}"/>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266814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45EEA-CDBF-103E-C2A6-278986203B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987EF0-5975-1165-05B6-8F30F323CB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DA592C-35DF-B41C-3BA8-0C6CE19ECE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8E6100-A73A-D1EF-F4DE-4F66A60C6255}"/>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6" name="Footer Placeholder 5">
            <a:extLst>
              <a:ext uri="{FF2B5EF4-FFF2-40B4-BE49-F238E27FC236}">
                <a16:creationId xmlns:a16="http://schemas.microsoft.com/office/drawing/2014/main" id="{08DDDF7E-8AFC-0E2A-0517-40DC19C71D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C1D48D-EB6B-7315-2AED-BF3BBE3CB354}"/>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436581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CB820-5BC9-9F41-AE9F-0D47A40983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F06C91-0C3E-87B2-C873-BC96E54013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6B507F-5F86-C002-3357-43936799B3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BF5837-0DD8-6269-4D8D-F9DDC83990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39946F-B271-A47E-39F1-08B0FBE21D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605AA3-000E-52AD-0E80-AB54B76C2C21}"/>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8" name="Footer Placeholder 7">
            <a:extLst>
              <a:ext uri="{FF2B5EF4-FFF2-40B4-BE49-F238E27FC236}">
                <a16:creationId xmlns:a16="http://schemas.microsoft.com/office/drawing/2014/main" id="{6B9511CC-0BE5-1F08-8F07-2B81EEE892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FED667-F88E-BEC4-E968-7803C046EDE6}"/>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60957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046D9-647B-F00D-BFD7-D170FFFC96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4B76B-0F48-B9BC-1918-D0F2EEBD4761}"/>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4" name="Footer Placeholder 3">
            <a:extLst>
              <a:ext uri="{FF2B5EF4-FFF2-40B4-BE49-F238E27FC236}">
                <a16:creationId xmlns:a16="http://schemas.microsoft.com/office/drawing/2014/main" id="{C8ABD718-2A10-EF8B-36F1-375F902BC8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61AD9A-EC9B-48B4-CED6-8332D00ADC2B}"/>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246245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DFCFE2-DEF3-6C35-F654-FC367C886CEE}"/>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3" name="Footer Placeholder 2">
            <a:extLst>
              <a:ext uri="{FF2B5EF4-FFF2-40B4-BE49-F238E27FC236}">
                <a16:creationId xmlns:a16="http://schemas.microsoft.com/office/drawing/2014/main" id="{14724C63-C93A-5AB0-16E6-98E1406625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855910C-BBEE-D910-8516-CA352BD21F4C}"/>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3341189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BCE92-377A-D950-FB4A-C1A05D8406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C93A29-0A58-BA16-98F3-A2877744F2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902C01-50C3-001F-375B-F2BACEB856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28547B-206E-0B89-DC78-9E8E9060A2F0}"/>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6" name="Footer Placeholder 5">
            <a:extLst>
              <a:ext uri="{FF2B5EF4-FFF2-40B4-BE49-F238E27FC236}">
                <a16:creationId xmlns:a16="http://schemas.microsoft.com/office/drawing/2014/main" id="{B39D96AC-2742-445B-57F7-D339840CC6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C2AB7C-038E-6751-F712-7268F26AC404}"/>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160304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1721D-5F4A-8395-8C80-52C7DBAAF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1C3E55-7C1A-A5E3-902F-8CFB3CAE86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8F5C68-C1EF-D68B-52A7-29232ECDD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FFEB03-5DDF-847D-EC36-A21F57E7D08B}"/>
              </a:ext>
            </a:extLst>
          </p:cNvPr>
          <p:cNvSpPr>
            <a:spLocks noGrp="1"/>
          </p:cNvSpPr>
          <p:nvPr>
            <p:ph type="dt" sz="half" idx="10"/>
          </p:nvPr>
        </p:nvSpPr>
        <p:spPr/>
        <p:txBody>
          <a:bodyPr/>
          <a:lstStyle/>
          <a:p>
            <a:fld id="{BD753B99-B4D5-4757-B794-88E747D08E21}" type="datetimeFigureOut">
              <a:rPr lang="en-US" smtClean="0"/>
              <a:t>12/20/2025</a:t>
            </a:fld>
            <a:endParaRPr lang="en-US"/>
          </a:p>
        </p:txBody>
      </p:sp>
      <p:sp>
        <p:nvSpPr>
          <p:cNvPr id="6" name="Footer Placeholder 5">
            <a:extLst>
              <a:ext uri="{FF2B5EF4-FFF2-40B4-BE49-F238E27FC236}">
                <a16:creationId xmlns:a16="http://schemas.microsoft.com/office/drawing/2014/main" id="{1E0AF9A9-88B7-D712-7AA7-AF37945DE6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0068C9-4191-889E-380B-E8AAD7BA9C97}"/>
              </a:ext>
            </a:extLst>
          </p:cNvPr>
          <p:cNvSpPr>
            <a:spLocks noGrp="1"/>
          </p:cNvSpPr>
          <p:nvPr>
            <p:ph type="sldNum" sz="quarter" idx="12"/>
          </p:nvPr>
        </p:nvSpPr>
        <p:spPr/>
        <p:txBody>
          <a:bodyPr/>
          <a:lstStyle/>
          <a:p>
            <a:fld id="{69BA75EA-3C18-4B19-9377-17F80748D942}" type="slidenum">
              <a:rPr lang="en-US" smtClean="0"/>
              <a:t>‹#›</a:t>
            </a:fld>
            <a:endParaRPr lang="en-US"/>
          </a:p>
        </p:txBody>
      </p:sp>
    </p:spTree>
    <p:extLst>
      <p:ext uri="{BB962C8B-B14F-4D97-AF65-F5344CB8AC3E}">
        <p14:creationId xmlns:p14="http://schemas.microsoft.com/office/powerpoint/2010/main" val="4171381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97F8A7-7342-AFEB-1D3C-634100280C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CBC1F1-0875-7430-DD00-945BE91217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B04C0-A493-2EBF-1B54-C0B72CAB7C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753B99-B4D5-4757-B794-88E747D08E21}" type="datetimeFigureOut">
              <a:rPr lang="en-US" smtClean="0"/>
              <a:t>12/20/2025</a:t>
            </a:fld>
            <a:endParaRPr lang="en-US"/>
          </a:p>
        </p:txBody>
      </p:sp>
      <p:sp>
        <p:nvSpPr>
          <p:cNvPr id="5" name="Footer Placeholder 4">
            <a:extLst>
              <a:ext uri="{FF2B5EF4-FFF2-40B4-BE49-F238E27FC236}">
                <a16:creationId xmlns:a16="http://schemas.microsoft.com/office/drawing/2014/main" id="{1A98CF89-8BEB-3467-2C36-C3CE40DD41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E6C5EE4-9A0B-FAAB-4650-B6A6CAFAA8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9BA75EA-3C18-4B19-9377-17F80748D942}" type="slidenum">
              <a:rPr lang="en-US" smtClean="0"/>
              <a:t>‹#›</a:t>
            </a:fld>
            <a:endParaRPr lang="en-US"/>
          </a:p>
        </p:txBody>
      </p:sp>
    </p:spTree>
    <p:extLst>
      <p:ext uri="{BB962C8B-B14F-4D97-AF65-F5344CB8AC3E}">
        <p14:creationId xmlns:p14="http://schemas.microsoft.com/office/powerpoint/2010/main" val="2192517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hyperlink" Target="mailto:frane.urem@vus.h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imo.org/en/ourwork/humanelement/pages/stcw-conv-link.aspx" TargetMode="Externa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up of a logo&#10;&#10;Description automatically generated">
            <a:extLst>
              <a:ext uri="{FF2B5EF4-FFF2-40B4-BE49-F238E27FC236}">
                <a16:creationId xmlns:a16="http://schemas.microsoft.com/office/drawing/2014/main" id="{9DAD71EC-6532-5131-F128-C22EF8D2BF96}"/>
              </a:ext>
            </a:extLst>
          </p:cNvPr>
          <p:cNvPicPr>
            <a:picLocks noChangeAspect="1"/>
          </p:cNvPicPr>
          <p:nvPr/>
        </p:nvPicPr>
        <p:blipFill>
          <a:blip r:embed="rId2"/>
          <a:stretch>
            <a:fillRect/>
          </a:stretch>
        </p:blipFill>
        <p:spPr>
          <a:xfrm>
            <a:off x="453387" y="0"/>
            <a:ext cx="10759717" cy="1694656"/>
          </a:xfrm>
          <a:prstGeom prst="rect">
            <a:avLst/>
          </a:prstGeom>
        </p:spPr>
      </p:pic>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sp>
        <p:nvSpPr>
          <p:cNvPr id="4" name="Tytuł 1">
            <a:extLst>
              <a:ext uri="{FF2B5EF4-FFF2-40B4-BE49-F238E27FC236}">
                <a16:creationId xmlns:a16="http://schemas.microsoft.com/office/drawing/2014/main" id="{2FEEEF83-6C77-403C-ABE4-8CFCD54DC9AC}"/>
              </a:ext>
            </a:extLst>
          </p:cNvPr>
          <p:cNvSpPr>
            <a:spLocks noGrp="1"/>
          </p:cNvSpPr>
          <p:nvPr>
            <p:ph type="ctrTitle"/>
          </p:nvPr>
        </p:nvSpPr>
        <p:spPr>
          <a:xfrm>
            <a:off x="453387" y="1810808"/>
            <a:ext cx="11825555" cy="4782978"/>
          </a:xfrm>
        </p:spPr>
        <p:txBody>
          <a:bodyPr>
            <a:normAutofit fontScale="90000"/>
          </a:bodyPr>
          <a:lstStyle/>
          <a:p>
            <a:r>
              <a:rPr lang="en-US" sz="4000" b="1" dirty="0">
                <a:latin typeface="Calibri Light" panose="020F0302020204030204" pitchFamily="34" charset="0"/>
                <a:ea typeface="Calibri Light" panose="020F0302020204030204" pitchFamily="34" charset="0"/>
                <a:cs typeface="Calibri Light" panose="020F0302020204030204" pitchFamily="34" charset="0"/>
              </a:rPr>
              <a:t>Bologna Tools and Micro-Credentials Recognition in Maritime Education and Training</a:t>
            </a:r>
            <a:br>
              <a:rPr lang="hr-HR" sz="4000" b="1" dirty="0">
                <a:latin typeface="Calibri Light" panose="020F0302020204030204" pitchFamily="34" charset="0"/>
                <a:ea typeface="Calibri Light" panose="020F0302020204030204" pitchFamily="34" charset="0"/>
                <a:cs typeface="Calibri Light" panose="020F0302020204030204" pitchFamily="34" charset="0"/>
              </a:rPr>
            </a:br>
            <a:br>
              <a:rPr lang="hr-HR" sz="4000" b="1" dirty="0">
                <a:latin typeface="Calibri Light" panose="020F0302020204030204" pitchFamily="34" charset="0"/>
                <a:ea typeface="Calibri Light" panose="020F0302020204030204" pitchFamily="34" charset="0"/>
                <a:cs typeface="Calibri Light" panose="020F0302020204030204" pitchFamily="34" charset="0"/>
              </a:rPr>
            </a:br>
            <a:r>
              <a:rPr lang="en-US" sz="3600" b="1" dirty="0">
                <a:latin typeface="Calibri Light" panose="020F0302020204030204" pitchFamily="34" charset="0"/>
                <a:ea typeface="Calibri Light" panose="020F0302020204030204" pitchFamily="34" charset="0"/>
                <a:cs typeface="Calibri Light" panose="020F0302020204030204" pitchFamily="34" charset="0"/>
              </a:rPr>
              <a:t>UNIT 1 - Short Learning </a:t>
            </a:r>
            <a:r>
              <a:rPr lang="en-US" sz="3600" b="1"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3600" b="1" dirty="0">
                <a:latin typeface="Calibri Light" panose="020F0302020204030204" pitchFamily="34" charset="0"/>
                <a:ea typeface="Calibri Light" panose="020F0302020204030204" pitchFamily="34" charset="0"/>
                <a:cs typeface="Calibri Light" panose="020F0302020204030204" pitchFamily="34" charset="0"/>
              </a:rPr>
              <a:t> and Micro-Credentials in Maritime Education</a:t>
            </a:r>
            <a:br>
              <a:rPr lang="hr-HR" sz="3600" dirty="0">
                <a:latin typeface="Calibri Light" panose="020F0302020204030204" pitchFamily="34" charset="0"/>
                <a:ea typeface="Calibri Light" panose="020F0302020204030204" pitchFamily="34" charset="0"/>
                <a:cs typeface="Calibri Light" panose="020F0302020204030204" pitchFamily="34" charset="0"/>
              </a:rPr>
            </a:br>
            <a:br>
              <a:rPr lang="hr-HR" sz="4800" dirty="0">
                <a:latin typeface="Calibri Light" panose="020F0302020204030204" pitchFamily="34" charset="0"/>
                <a:ea typeface="Calibri Light" panose="020F0302020204030204" pitchFamily="34" charset="0"/>
                <a:cs typeface="Calibri Light" panose="020F0302020204030204" pitchFamily="34" charset="0"/>
              </a:rPr>
            </a:br>
            <a:r>
              <a:rPr lang="en-US" sz="3100" dirty="0">
                <a:latin typeface="Calibri Light" panose="020F0302020204030204" pitchFamily="34" charset="0"/>
                <a:ea typeface="Calibri Light" panose="020F0302020204030204" pitchFamily="34" charset="0"/>
                <a:cs typeface="Calibri Light" panose="020F0302020204030204" pitchFamily="34" charset="0"/>
              </a:rPr>
              <a:t>University of Split, Faculty of Maritime Studies</a:t>
            </a:r>
            <a:br>
              <a:rPr lang="hr-HR" sz="3100" dirty="0">
                <a:latin typeface="Calibri Light" panose="020F0302020204030204" pitchFamily="34" charset="0"/>
                <a:ea typeface="Calibri Light" panose="020F0302020204030204" pitchFamily="34" charset="0"/>
                <a:cs typeface="Calibri Light" panose="020F0302020204030204" pitchFamily="34" charset="0"/>
              </a:rPr>
            </a:br>
            <a:br>
              <a:rPr lang="hr-HR" sz="2700" dirty="0">
                <a:latin typeface="Calibri Light" panose="020F0302020204030204" pitchFamily="34" charset="0"/>
                <a:ea typeface="Calibri Light" panose="020F0302020204030204" pitchFamily="34" charset="0"/>
                <a:cs typeface="Calibri Light" panose="020F0302020204030204" pitchFamily="34" charset="0"/>
              </a:rPr>
            </a:br>
            <a:r>
              <a:rPr lang="hr-HR" sz="2700" dirty="0">
                <a:latin typeface="Calibri Light" panose="020F0302020204030204" pitchFamily="34" charset="0"/>
                <a:ea typeface="Calibri Light" panose="020F0302020204030204" pitchFamily="34" charset="0"/>
                <a:cs typeface="Calibri Light" panose="020F0302020204030204" pitchFamily="34" charset="0"/>
              </a:rPr>
              <a:t> Ul. Ruđera Boškovića 37, 21000, Split (Croatia)</a:t>
            </a:r>
            <a:br>
              <a:rPr lang="hr-HR" sz="3200" dirty="0">
                <a:latin typeface="Calibri Light" panose="020F0302020204030204" pitchFamily="34" charset="0"/>
                <a:ea typeface="Calibri Light" panose="020F0302020204030204" pitchFamily="34" charset="0"/>
                <a:cs typeface="Calibri Light" panose="020F0302020204030204" pitchFamily="34" charset="0"/>
              </a:rPr>
            </a:br>
            <a:br>
              <a:rPr lang="hr-HR" sz="3200" dirty="0">
                <a:latin typeface="Calibri Light" panose="020F0302020204030204" pitchFamily="34" charset="0"/>
                <a:ea typeface="Calibri Light" panose="020F0302020204030204" pitchFamily="34" charset="0"/>
                <a:cs typeface="Calibri Light" panose="020F0302020204030204" pitchFamily="34" charset="0"/>
              </a:rPr>
            </a:br>
            <a:r>
              <a:rPr lang="hr-HR" sz="2000" dirty="0">
                <a:latin typeface="Calibri Light" panose="020F0302020204030204" pitchFamily="34" charset="0"/>
                <a:ea typeface="Calibri Light" panose="020F0302020204030204" pitchFamily="34" charset="0"/>
                <a:cs typeface="Calibri Light" panose="020F0302020204030204" pitchFamily="34" charset="0"/>
              </a:rPr>
              <a:t>16 </a:t>
            </a:r>
            <a:r>
              <a:rPr lang="hr-HR" sz="2000" dirty="0" err="1">
                <a:latin typeface="Calibri Light" panose="020F0302020204030204" pitchFamily="34" charset="0"/>
                <a:ea typeface="Calibri Light" panose="020F0302020204030204" pitchFamily="34" charset="0"/>
                <a:cs typeface="Calibri Light" panose="020F0302020204030204" pitchFamily="34" charset="0"/>
              </a:rPr>
              <a:t>February</a:t>
            </a:r>
            <a:r>
              <a:rPr lang="hr-HR" sz="2000" dirty="0">
                <a:latin typeface="Calibri Light" panose="020F0302020204030204" pitchFamily="34" charset="0"/>
                <a:ea typeface="Calibri Light" panose="020F0302020204030204" pitchFamily="34" charset="0"/>
                <a:cs typeface="Calibri Light" panose="020F0302020204030204" pitchFamily="34" charset="0"/>
              </a:rPr>
              <a:t> 2026</a:t>
            </a:r>
            <a:endParaRPr lang="pl-PL" dirty="0"/>
          </a:p>
        </p:txBody>
      </p:sp>
    </p:spTree>
    <p:extLst>
      <p:ext uri="{BB962C8B-B14F-4D97-AF65-F5344CB8AC3E}">
        <p14:creationId xmlns:p14="http://schemas.microsoft.com/office/powerpoint/2010/main" val="278463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b="1" dirty="0">
                <a:latin typeface="Calibri Light" panose="020F0302020204030204" pitchFamily="34" charset="0"/>
                <a:ea typeface="Calibri Light" panose="020F0302020204030204" pitchFamily="34" charset="0"/>
                <a:cs typeface="Calibri Light" panose="020F0302020204030204" pitchFamily="34" charset="0"/>
              </a:rPr>
              <a:t>What is a micro-credential?</a:t>
            </a:r>
            <a:endParaRPr lang="hr-HR" sz="48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Clearly defined 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Workload (ECTS or equivalent)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Assessment and evidence of learning</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Quality assurance</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Formal documentation</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hought Bubble: Cloud 1">
            <a:extLst>
              <a:ext uri="{FF2B5EF4-FFF2-40B4-BE49-F238E27FC236}">
                <a16:creationId xmlns:a16="http://schemas.microsoft.com/office/drawing/2014/main" id="{5BA54A10-1DFA-45D1-A9DB-EB5BBFC53777}"/>
              </a:ext>
            </a:extLst>
          </p:cNvPr>
          <p:cNvSpPr/>
          <p:nvPr/>
        </p:nvSpPr>
        <p:spPr>
          <a:xfrm>
            <a:off x="7018631" y="2816782"/>
            <a:ext cx="5173369" cy="3259567"/>
          </a:xfrm>
          <a:prstGeom prst="cloudCallout">
            <a:avLst>
              <a:gd name="adj1" fmla="val -90108"/>
              <a:gd name="adj2" fmla="val -203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6735212-EA68-495A-8ADE-4ACFD3D5DE4C}"/>
              </a:ext>
            </a:extLst>
          </p:cNvPr>
          <p:cNvSpPr txBox="1"/>
          <p:nvPr/>
        </p:nvSpPr>
        <p:spPr>
          <a:xfrm>
            <a:off x="7637928" y="3250873"/>
            <a:ext cx="4452607" cy="1815882"/>
          </a:xfrm>
          <a:prstGeom prst="rect">
            <a:avLst/>
          </a:prstGeom>
          <a:noFill/>
        </p:spPr>
        <p:txBody>
          <a:bodyPr wrap="square" rtlCol="0">
            <a:spAutoFit/>
          </a:bodyPr>
          <a:lstStyle/>
          <a:p>
            <a:r>
              <a:rPr lang="en-US" sz="2800" dirty="0">
                <a:latin typeface="Calibri Light" panose="020F0302020204030204" pitchFamily="34" charset="0"/>
                <a:ea typeface="Calibri Light" panose="020F0302020204030204" pitchFamily="34" charset="0"/>
                <a:cs typeface="Calibri Light" panose="020F0302020204030204" pitchFamily="34" charset="0"/>
              </a:rPr>
              <a:t>Which of these elements do your current short courses usually document well</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latin typeface="Calibri Light" panose="020F0302020204030204" pitchFamily="34" charset="0"/>
                <a:ea typeface="Calibri Light" panose="020F0302020204030204" pitchFamily="34" charset="0"/>
                <a:cs typeface="Calibri Light" panose="020F0302020204030204" pitchFamily="34" charset="0"/>
              </a:rPr>
              <a:t>and which are missing?</a:t>
            </a:r>
          </a:p>
        </p:txBody>
      </p:sp>
    </p:spTree>
    <p:extLst>
      <p:ext uri="{BB962C8B-B14F-4D97-AF65-F5344CB8AC3E}">
        <p14:creationId xmlns:p14="http://schemas.microsoft.com/office/powerpoint/2010/main" val="419239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latin typeface="Calibri Light" panose="020F0302020204030204" pitchFamily="34" charset="0"/>
                <a:ea typeface="Calibri Light" panose="020F0302020204030204" pitchFamily="34" charset="0"/>
                <a:cs typeface="Calibri Light" panose="020F0302020204030204" pitchFamily="34" charset="0"/>
              </a:rPr>
              <a:t>Why micro-credentials matter in maritime education</a:t>
            </a:r>
            <a:r>
              <a:rPr lang="hr-HR" sz="4000" b="1" dirty="0">
                <a:latin typeface="Calibri Light" panose="020F0302020204030204" pitchFamily="34" charset="0"/>
                <a:ea typeface="Calibri Light" panose="020F0302020204030204" pitchFamily="34" charset="0"/>
                <a:cs typeface="Calibri Light" panose="020F0302020204030204" pitchFamily="34" charset="0"/>
              </a:rPr>
              <a:t>?</a:t>
            </a: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Continuous upskilling and re-skilling</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Strong link to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labour</a:t>
            </a:r>
            <a:r>
              <a:rPr lang="en-US" sz="3600" dirty="0">
                <a:latin typeface="Calibri Light" panose="020F0302020204030204" pitchFamily="34" charset="0"/>
                <a:ea typeface="Calibri Light" panose="020F0302020204030204" pitchFamily="34" charset="0"/>
                <a:cs typeface="Calibri Light" panose="020F0302020204030204" pitchFamily="34" charset="0"/>
              </a:rPr>
              <a:t>-market needs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Mobility and recognition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Cooperation between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HEIs</a:t>
            </a:r>
            <a:r>
              <a:rPr lang="en-US" sz="3600" dirty="0">
                <a:latin typeface="Calibri Light" panose="020F0302020204030204" pitchFamily="34" charset="0"/>
                <a:ea typeface="Calibri Light" panose="020F0302020204030204" pitchFamily="34" charset="0"/>
                <a:cs typeface="Calibri Light" panose="020F0302020204030204" pitchFamily="34" charset="0"/>
              </a:rPr>
              <a:t> and training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centres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178781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Common challenges in current practice</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Unclear or missing 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Workload ≠ contact hours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Inconsistent quality assurance</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Limited or informal recognition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Fragmented institutional practices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6" name="Thought Bubble: Cloud 5">
            <a:extLst>
              <a:ext uri="{FF2B5EF4-FFF2-40B4-BE49-F238E27FC236}">
                <a16:creationId xmlns:a16="http://schemas.microsoft.com/office/drawing/2014/main" id="{8D59763D-C49B-4747-8093-1F1D23FE5E75}"/>
              </a:ext>
            </a:extLst>
          </p:cNvPr>
          <p:cNvSpPr/>
          <p:nvPr/>
        </p:nvSpPr>
        <p:spPr>
          <a:xfrm>
            <a:off x="7447878" y="2334409"/>
            <a:ext cx="4642658" cy="3343907"/>
          </a:xfrm>
          <a:prstGeom prst="cloudCallout">
            <a:avLst>
              <a:gd name="adj1" fmla="val -75047"/>
              <a:gd name="adj2" fmla="val -444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028BCAA-83E8-4603-ACA9-08D33CC71FD2}"/>
              </a:ext>
            </a:extLst>
          </p:cNvPr>
          <p:cNvSpPr txBox="1"/>
          <p:nvPr/>
        </p:nvSpPr>
        <p:spPr>
          <a:xfrm>
            <a:off x="8250055" y="3098421"/>
            <a:ext cx="3840481" cy="1815882"/>
          </a:xfrm>
          <a:prstGeom prst="rect">
            <a:avLst/>
          </a:prstGeom>
          <a:noFill/>
        </p:spPr>
        <p:txBody>
          <a:bodyPr wrap="square" rtlCol="0">
            <a:spAutoFit/>
          </a:bodyPr>
          <a:lstStyle/>
          <a:p>
            <a:r>
              <a:rPr lang="en-US" sz="2800" dirty="0">
                <a:latin typeface="Calibri Light" panose="020F0302020204030204" pitchFamily="34" charset="0"/>
                <a:ea typeface="Calibri Light" panose="020F0302020204030204" pitchFamily="34" charset="0"/>
                <a:cs typeface="Calibri Light" panose="020F0302020204030204" pitchFamily="34" charset="0"/>
              </a:rPr>
              <a:t>Which of these challenges are most common at your institution?</a:t>
            </a:r>
          </a:p>
        </p:txBody>
      </p:sp>
    </p:spTree>
    <p:extLst>
      <p:ext uri="{BB962C8B-B14F-4D97-AF65-F5344CB8AC3E}">
        <p14:creationId xmlns:p14="http://schemas.microsoft.com/office/powerpoint/2010/main" val="2590402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b="1" dirty="0">
                <a:latin typeface="Calibri Light" panose="020F0302020204030204" pitchFamily="34" charset="0"/>
                <a:ea typeface="Calibri Light" panose="020F0302020204030204" pitchFamily="34" charset="0"/>
                <a:cs typeface="Calibri Light" panose="020F0302020204030204" pitchFamily="34" charset="0"/>
              </a:rPr>
              <a:t>From short course to micro-credential</a:t>
            </a:r>
            <a:endParaRPr lang="hr-HR" sz="48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Rectangle 1">
            <a:extLst>
              <a:ext uri="{FF2B5EF4-FFF2-40B4-BE49-F238E27FC236}">
                <a16:creationId xmlns:a16="http://schemas.microsoft.com/office/drawing/2014/main" id="{479F60BC-44F2-4DD1-A763-FAA616C5BBDC}"/>
              </a:ext>
            </a:extLst>
          </p:cNvPr>
          <p:cNvSpPr/>
          <p:nvPr/>
        </p:nvSpPr>
        <p:spPr>
          <a:xfrm>
            <a:off x="537881" y="1914861"/>
            <a:ext cx="2818504" cy="2431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Short learning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a:t>
            </a:r>
            <a:endParaRPr lang="en-US" sz="36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2" name="Rectangle 11">
            <a:extLst>
              <a:ext uri="{FF2B5EF4-FFF2-40B4-BE49-F238E27FC236}">
                <a16:creationId xmlns:a16="http://schemas.microsoft.com/office/drawing/2014/main" id="{9B5B6990-0D8D-42C2-8E9E-CBB234C29405}"/>
              </a:ext>
            </a:extLst>
          </p:cNvPr>
          <p:cNvSpPr/>
          <p:nvPr/>
        </p:nvSpPr>
        <p:spPr>
          <a:xfrm>
            <a:off x="4193606" y="1914861"/>
            <a:ext cx="4030534" cy="2431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Learning outcomes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Workload &amp; assessment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Quality assurance</a:t>
            </a:r>
          </a:p>
        </p:txBody>
      </p:sp>
      <p:sp>
        <p:nvSpPr>
          <p:cNvPr id="13" name="Rectangle 12">
            <a:extLst>
              <a:ext uri="{FF2B5EF4-FFF2-40B4-BE49-F238E27FC236}">
                <a16:creationId xmlns:a16="http://schemas.microsoft.com/office/drawing/2014/main" id="{BEC36713-F2C1-4BF8-BC0C-6F6EF534FA74}"/>
              </a:ext>
            </a:extLst>
          </p:cNvPr>
          <p:cNvSpPr/>
          <p:nvPr/>
        </p:nvSpPr>
        <p:spPr>
          <a:xfrm>
            <a:off x="9061361" y="1914861"/>
            <a:ext cx="2818504" cy="2431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Calibri Light" panose="020F0302020204030204" pitchFamily="34" charset="0"/>
                <a:ea typeface="Calibri Light" panose="020F0302020204030204" pitchFamily="34" charset="0"/>
                <a:cs typeface="Calibri Light" panose="020F0302020204030204" pitchFamily="34" charset="0"/>
              </a:rPr>
              <a:t>Micro-credential</a:t>
            </a:r>
          </a:p>
        </p:txBody>
      </p:sp>
      <p:sp>
        <p:nvSpPr>
          <p:cNvPr id="3" name="Arrow: Right 2">
            <a:extLst>
              <a:ext uri="{FF2B5EF4-FFF2-40B4-BE49-F238E27FC236}">
                <a16:creationId xmlns:a16="http://schemas.microsoft.com/office/drawing/2014/main" id="{F6241FE5-FD6C-4D06-B315-CC509C208074}"/>
              </a:ext>
            </a:extLst>
          </p:cNvPr>
          <p:cNvSpPr/>
          <p:nvPr/>
        </p:nvSpPr>
        <p:spPr>
          <a:xfrm>
            <a:off x="3463962" y="2786231"/>
            <a:ext cx="655943" cy="7422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5F26F6F0-B096-4EE9-B20C-7DB6D8E32E60}"/>
              </a:ext>
            </a:extLst>
          </p:cNvPr>
          <p:cNvSpPr/>
          <p:nvPr/>
        </p:nvSpPr>
        <p:spPr>
          <a:xfrm>
            <a:off x="8317235" y="2786230"/>
            <a:ext cx="655943" cy="7422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6402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latin typeface="Calibri Light" panose="020F0302020204030204" pitchFamily="34" charset="0"/>
                <a:ea typeface="Calibri Light" panose="020F0302020204030204" pitchFamily="34" charset="0"/>
                <a:cs typeface="Calibri Light" panose="020F0302020204030204" pitchFamily="34" charset="0"/>
              </a:rPr>
              <a:t>Ice-breaker: Mapping existing short learning </a:t>
            </a:r>
            <a:r>
              <a:rPr lang="en-US" sz="4000" b="1" dirty="0" err="1">
                <a:latin typeface="Calibri Light" panose="020F0302020204030204" pitchFamily="34" charset="0"/>
                <a:ea typeface="Calibri Light" panose="020F0302020204030204" pitchFamily="34" charset="0"/>
                <a:cs typeface="Calibri Light" panose="020F0302020204030204" pitchFamily="34" charset="0"/>
              </a:rPr>
              <a:t>programmes</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Identify 1–2 short learning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3600" dirty="0">
                <a:latin typeface="Calibri Light" panose="020F0302020204030204" pitchFamily="34" charset="0"/>
                <a:ea typeface="Calibri Light" panose="020F0302020204030204" pitchFamily="34" charset="0"/>
                <a:cs typeface="Calibri Light" panose="020F0302020204030204" pitchFamily="34" charset="0"/>
              </a:rPr>
              <a:t> from your institution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Classify them as: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err="1">
                <a:latin typeface="Calibri Light" panose="020F0302020204030204" pitchFamily="34" charset="0"/>
                <a:ea typeface="Calibri Light" panose="020F0302020204030204" pitchFamily="34" charset="0"/>
                <a:cs typeface="Calibri Light" panose="020F0302020204030204" pitchFamily="34" charset="0"/>
              </a:rPr>
              <a:t>STCW</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Non-</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STCW</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Institutional short course</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Briefly discuss: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Are learning outcomes clearly defined?</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Is workload documented?</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hought Bubble: Cloud 1">
            <a:extLst>
              <a:ext uri="{FF2B5EF4-FFF2-40B4-BE49-F238E27FC236}">
                <a16:creationId xmlns:a16="http://schemas.microsoft.com/office/drawing/2014/main" id="{F0CD66E8-9994-406E-A1A1-DCDDC0CAB726}"/>
              </a:ext>
            </a:extLst>
          </p:cNvPr>
          <p:cNvSpPr/>
          <p:nvPr/>
        </p:nvSpPr>
        <p:spPr>
          <a:xfrm>
            <a:off x="7594899" y="2463501"/>
            <a:ext cx="3689873" cy="2528047"/>
          </a:xfrm>
          <a:prstGeom prst="cloudCallout">
            <a:avLst>
              <a:gd name="adj1" fmla="val -117546"/>
              <a:gd name="adj2" fmla="val -1114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 Work in pairs or small groups</a:t>
            </a:r>
          </a:p>
        </p:txBody>
      </p:sp>
    </p:spTree>
    <p:extLst>
      <p:ext uri="{BB962C8B-B14F-4D97-AF65-F5344CB8AC3E}">
        <p14:creationId xmlns:p14="http://schemas.microsoft.com/office/powerpoint/2010/main" val="821183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Activity instructions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Write 1 short learning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a:t>
            </a:r>
            <a:r>
              <a:rPr lang="en-US" sz="3600" dirty="0">
                <a:latin typeface="Calibri Light" panose="020F0302020204030204" pitchFamily="34" charset="0"/>
                <a:ea typeface="Calibri Light" panose="020F0302020204030204" pitchFamily="34" charset="0"/>
                <a:cs typeface="Calibri Light" panose="020F0302020204030204" pitchFamily="34" charset="0"/>
              </a:rPr>
              <a:t> per post-it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On each post-it, include:</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a:t>
            </a:r>
            <a:r>
              <a:rPr lang="en-US" sz="3600" dirty="0">
                <a:latin typeface="Calibri Light" panose="020F0302020204030204" pitchFamily="34" charset="0"/>
                <a:ea typeface="Calibri Light" panose="020F0302020204030204" pitchFamily="34" charset="0"/>
                <a:cs typeface="Calibri Light" panose="020F0302020204030204" pitchFamily="34" charset="0"/>
              </a:rPr>
              <a:t> name</a:t>
            </a:r>
            <a:r>
              <a:rPr lang="hr-HR" sz="3600" dirty="0">
                <a:latin typeface="Calibri Light" panose="020F0302020204030204" pitchFamily="34" charset="0"/>
                <a:ea typeface="Calibri Light" panose="020F0302020204030204" pitchFamily="34" charset="0"/>
                <a:cs typeface="Calibri Light" panose="020F0302020204030204" pitchFamily="34" charset="0"/>
              </a:rPr>
              <a:t>:</a:t>
            </a:r>
          </a:p>
          <a:p>
            <a:pPr marL="914400" lvl="1" indent="-457200" algn="just">
              <a:buFont typeface="Arial" panose="020B0604020202020204" pitchFamily="34" charset="0"/>
              <a:buChar char="•"/>
            </a:pPr>
            <a:r>
              <a:rPr lang="en-US" sz="3200" dirty="0" err="1">
                <a:latin typeface="Calibri Light" panose="020F0302020204030204" pitchFamily="34" charset="0"/>
                <a:ea typeface="Calibri Light" panose="020F0302020204030204" pitchFamily="34" charset="0"/>
                <a:cs typeface="Calibri Light" panose="020F0302020204030204" pitchFamily="34" charset="0"/>
              </a:rPr>
              <a:t>STCW</a:t>
            </a:r>
            <a:r>
              <a:rPr lang="en-US" sz="3200" dirty="0">
                <a:latin typeface="Calibri Light" panose="020F0302020204030204" pitchFamily="34" charset="0"/>
                <a:ea typeface="Calibri Light" panose="020F0302020204030204" pitchFamily="34" charset="0"/>
                <a:cs typeface="Calibri Light" panose="020F0302020204030204" pitchFamily="34" charset="0"/>
              </a:rPr>
              <a:t> / non-</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STCW</a:t>
            </a:r>
            <a:r>
              <a:rPr lang="en-US" sz="3200" dirty="0">
                <a:latin typeface="Calibri Light" panose="020F0302020204030204" pitchFamily="34" charset="0"/>
                <a:ea typeface="Calibri Light" panose="020F0302020204030204" pitchFamily="34" charset="0"/>
                <a:cs typeface="Calibri Light" panose="020F0302020204030204" pitchFamily="34" charset="0"/>
              </a:rPr>
              <a:t> / institutional</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1 keyword (no learning outcomes, no workload)</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Place post-its on the group flipchart</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96285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09" y="781651"/>
            <a:ext cx="11603021" cy="627601"/>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Key takeaways from Unit 1</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09" y="1638296"/>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Short learning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3600" dirty="0">
                <a:latin typeface="Calibri Light" panose="020F0302020204030204" pitchFamily="34" charset="0"/>
                <a:ea typeface="Calibri Light" panose="020F0302020204030204" pitchFamily="34" charset="0"/>
                <a:cs typeface="Calibri Light" panose="020F0302020204030204" pitchFamily="34" charset="0"/>
              </a:rPr>
              <a:t> are central to maritime education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Recognition challenges are widely shared</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Micro-credentials add structure and transparency</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Existing courses are strong candidates for micro-credentials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616388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3"/>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800" b="1" dirty="0">
                <a:latin typeface="Calibri Light" panose="020F0302020204030204" pitchFamily="34" charset="0"/>
                <a:ea typeface="Calibri Light" panose="020F0302020204030204" pitchFamily="34" charset="0"/>
                <a:cs typeface="Calibri Light" panose="020F0302020204030204" pitchFamily="34" charset="0"/>
              </a:rPr>
              <a:t> </a:t>
            </a:r>
            <a:r>
              <a:rPr lang="hr-HR" sz="4800" b="1" dirty="0" err="1">
                <a:latin typeface="Calibri Light" panose="020F0302020204030204" pitchFamily="34" charset="0"/>
                <a:ea typeface="Calibri Light" panose="020F0302020204030204" pitchFamily="34" charset="0"/>
                <a:cs typeface="Calibri Light" panose="020F0302020204030204" pitchFamily="34" charset="0"/>
              </a:rPr>
              <a:t>About</a:t>
            </a:r>
            <a:r>
              <a:rPr lang="hr-HR" sz="4800" b="1" dirty="0">
                <a:latin typeface="Calibri Light" panose="020F0302020204030204" pitchFamily="34" charset="0"/>
                <a:ea typeface="Calibri Light" panose="020F0302020204030204" pitchFamily="34" charset="0"/>
                <a:cs typeface="Calibri Light" panose="020F0302020204030204" pitchFamily="34" charset="0"/>
              </a:rPr>
              <a:t> me </a:t>
            </a: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9150277"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Frane</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en-US" sz="3200" dirty="0">
                <a:latin typeface="Calibri Light" panose="020F0302020204030204" pitchFamily="34" charset="0"/>
                <a:ea typeface="Calibri Light" panose="020F0302020204030204" pitchFamily="34" charset="0"/>
                <a:cs typeface="Calibri Light" panose="020F0302020204030204" pitchFamily="34" charset="0"/>
              </a:rPr>
              <a:t>Urem</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r>
              <a:rPr lang="hr-HR" sz="3200" dirty="0" err="1">
                <a:latin typeface="Calibri Light" panose="020F0302020204030204" pitchFamily="34" charset="0"/>
                <a:ea typeface="Calibri Light" panose="020F0302020204030204" pitchFamily="34" charset="0"/>
                <a:cs typeface="Calibri Light" panose="020F0302020204030204" pitchFamily="34" charset="0"/>
                <a:hlinkClick r:id="rId4"/>
              </a:rPr>
              <a:t>frane.urem@vus.hr</a:t>
            </a:r>
            <a:r>
              <a:rPr lang="hr-HR" sz="3200" dirty="0">
                <a:latin typeface="Calibri Light" panose="020F0302020204030204" pitchFamily="34" charset="0"/>
                <a:ea typeface="Calibri Light" panose="020F0302020204030204" pitchFamily="34" charset="0"/>
                <a:cs typeface="Calibri Light" panose="020F0302020204030204" pitchFamily="34" charset="0"/>
              </a:rPr>
              <a:t> </a:t>
            </a: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Vice Dean of the Šibenik University of Applied Sciences</a:t>
            </a:r>
            <a:r>
              <a:rPr lang="hr-HR" sz="2800" dirty="0">
                <a:latin typeface="Calibri Light" panose="020F0302020204030204" pitchFamily="34" charset="0"/>
                <a:ea typeface="Calibri Light" panose="020F0302020204030204" pitchFamily="34" charset="0"/>
                <a:cs typeface="Calibri Light" panose="020F0302020204030204" pitchFamily="34" charset="0"/>
              </a:rPr>
              <a:t> (Croatia)</a:t>
            </a:r>
            <a:r>
              <a:rPr lang="en-US" sz="2800" dirty="0">
                <a:latin typeface="Calibri Light" panose="020F0302020204030204" pitchFamily="34" charset="0"/>
                <a:ea typeface="Calibri Light" panose="020F0302020204030204" pitchFamily="34" charset="0"/>
                <a:cs typeface="Calibri Light" panose="020F0302020204030204" pitchFamily="34" charset="0"/>
              </a:rPr>
              <a:t>,</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a:latin typeface="Calibri Light" panose="020F0302020204030204" pitchFamily="34" charset="0"/>
                <a:ea typeface="Calibri Light" panose="020F0302020204030204" pitchFamily="34" charset="0"/>
                <a:cs typeface="Calibri Light" panose="020F0302020204030204" pitchFamily="34" charset="0"/>
              </a:rPr>
              <a:t> </a:t>
            </a:r>
            <a:r>
              <a:rPr lang="hr-HR" sz="2800" dirty="0">
                <a:latin typeface="Calibri Light" panose="020F0302020204030204" pitchFamily="34" charset="0"/>
                <a:ea typeface="Calibri Light" panose="020F0302020204030204" pitchFamily="34" charset="0"/>
                <a:cs typeface="Calibri Light" panose="020F0302020204030204" pitchFamily="34" charset="0"/>
              </a:rPr>
              <a:t>Erasmus coordinator,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project</a:t>
            </a:r>
            <a:r>
              <a:rPr lang="hr-HR" sz="2800" dirty="0">
                <a:latin typeface="Calibri Light" panose="020F0302020204030204" pitchFamily="34" charset="0"/>
                <a:ea typeface="Calibri Light" panose="020F0302020204030204" pitchFamily="34" charset="0"/>
                <a:cs typeface="Calibri Light" panose="020F0302020204030204" pitchFamily="34" charset="0"/>
              </a:rPr>
              <a:t> manager, </a:t>
            </a:r>
            <a:r>
              <a:rPr lang="en-US" sz="2800" dirty="0">
                <a:latin typeface="Calibri Light" panose="020F0302020204030204" pitchFamily="34" charset="0"/>
                <a:ea typeface="Calibri Light" panose="020F0302020204030204" pitchFamily="34" charset="0"/>
                <a:cs typeface="Calibri Light" panose="020F0302020204030204" pitchFamily="34" charset="0"/>
              </a:rPr>
              <a:t>professor </a:t>
            </a:r>
            <a:r>
              <a:rPr lang="hr-HR" sz="2800" dirty="0">
                <a:latin typeface="Calibri Light" panose="020F0302020204030204" pitchFamily="34" charset="0"/>
                <a:ea typeface="Calibri Light" panose="020F0302020204030204" pitchFamily="34" charset="0"/>
                <a:cs typeface="Calibri Light" panose="020F0302020204030204" pitchFamily="34" charset="0"/>
              </a:rPr>
              <a:t>…</a:t>
            </a:r>
          </a:p>
          <a:p>
            <a:pPr marL="914400" lvl="1" indent="-457200" algn="l">
              <a:buFont typeface="Arial" panose="020B0604020202020204" pitchFamily="34" charset="0"/>
              <a:buChar char="•"/>
            </a:pPr>
            <a:r>
              <a:rPr lang="hr-HR" sz="2800" dirty="0">
                <a:latin typeface="Calibri Light" panose="020F0302020204030204" pitchFamily="34" charset="0"/>
                <a:ea typeface="Calibri Light" panose="020F0302020204030204" pitchFamily="34" charset="0"/>
                <a:cs typeface="Calibri Light" panose="020F0302020204030204" pitchFamily="34" charset="0"/>
              </a:rPr>
              <a:t>University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of</a:t>
            </a:r>
            <a:r>
              <a:rPr lang="hr-HR" sz="2800" dirty="0">
                <a:latin typeface="Calibri Light" panose="020F0302020204030204" pitchFamily="34" charset="0"/>
                <a:ea typeface="Calibri Light" panose="020F0302020204030204" pitchFamily="34" charset="0"/>
                <a:cs typeface="Calibri Light" panose="020F0302020204030204" pitchFamily="34" charset="0"/>
              </a:rPr>
              <a:t> Zadar,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guest</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professor</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Agency for Science and Higher Education</a:t>
            </a:r>
            <a:r>
              <a:rPr lang="hr-HR" sz="2800" dirty="0">
                <a:latin typeface="Calibri Light" panose="020F0302020204030204" pitchFamily="34" charset="0"/>
                <a:ea typeface="Calibri Light" panose="020F0302020204030204" pitchFamily="34" charset="0"/>
                <a:cs typeface="Calibri Light" panose="020F0302020204030204" pitchFamily="34" charset="0"/>
              </a:rPr>
              <a:t> - </a:t>
            </a:r>
            <a:r>
              <a:rPr lang="en-US" sz="2800" dirty="0">
                <a:latin typeface="Calibri Light" panose="020F0302020204030204" pitchFamily="34" charset="0"/>
                <a:ea typeface="Calibri Light" panose="020F0302020204030204" pitchFamily="34" charset="0"/>
                <a:cs typeface="Calibri Light" panose="020F0302020204030204" pitchFamily="34" charset="0"/>
              </a:rPr>
              <a:t>Chairman of the Field committee for Technical sciences</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Oracle </a:t>
            </a:r>
            <a:r>
              <a:rPr lang="hr-HR" sz="2800" dirty="0">
                <a:latin typeface="Calibri Light" panose="020F0302020204030204" pitchFamily="34" charset="0"/>
                <a:ea typeface="Calibri Light" panose="020F0302020204030204" pitchFamily="34" charset="0"/>
                <a:cs typeface="Calibri Light" panose="020F0302020204030204" pitchFamily="34" charset="0"/>
              </a:rPr>
              <a:t>-</a:t>
            </a:r>
            <a:r>
              <a:rPr lang="en-US" sz="2800" dirty="0">
                <a:latin typeface="Calibri Light" panose="020F0302020204030204" pitchFamily="34" charset="0"/>
                <a:ea typeface="Calibri Light" panose="020F0302020204030204" pitchFamily="34" charset="0"/>
                <a:cs typeface="Calibri Light" panose="020F0302020204030204" pitchFamily="34" charset="0"/>
              </a:rPr>
              <a:t> Oracle Academy Trainer</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Court </a:t>
            </a:r>
            <a:r>
              <a:rPr lang="hr-HR" sz="2800" dirty="0">
                <a:latin typeface="Calibri Light" panose="020F0302020204030204" pitchFamily="34" charset="0"/>
                <a:ea typeface="Calibri Light" panose="020F0302020204030204" pitchFamily="34" charset="0"/>
                <a:cs typeface="Calibri Light" panose="020F0302020204030204" pitchFamily="34" charset="0"/>
              </a:rPr>
              <a:t>e</a:t>
            </a:r>
            <a:r>
              <a:rPr lang="en-US" sz="2800" dirty="0" err="1">
                <a:latin typeface="Calibri Light" panose="020F0302020204030204" pitchFamily="34" charset="0"/>
                <a:ea typeface="Calibri Light" panose="020F0302020204030204" pitchFamily="34" charset="0"/>
                <a:cs typeface="Calibri Light" panose="020F0302020204030204" pitchFamily="34" charset="0"/>
              </a:rPr>
              <a:t>xpert</a:t>
            </a:r>
            <a:r>
              <a:rPr lang="en-US" sz="2800" dirty="0">
                <a:latin typeface="Calibri Light" panose="020F0302020204030204" pitchFamily="34" charset="0"/>
                <a:ea typeface="Calibri Light" panose="020F0302020204030204" pitchFamily="34" charset="0"/>
                <a:cs typeface="Calibri Light" panose="020F0302020204030204" pitchFamily="34" charset="0"/>
              </a:rPr>
              <a:t> in the field of </a:t>
            </a:r>
            <a:r>
              <a:rPr lang="en-US" sz="2800" dirty="0" err="1">
                <a:latin typeface="Calibri Light" panose="020F0302020204030204" pitchFamily="34" charset="0"/>
                <a:ea typeface="Calibri Light" panose="020F0302020204030204" pitchFamily="34" charset="0"/>
                <a:cs typeface="Calibri Light" panose="020F0302020204030204" pitchFamily="34" charset="0"/>
              </a:rPr>
              <a:t>electrica</a:t>
            </a:r>
            <a:r>
              <a:rPr lang="hr-HR" sz="2800" dirty="0">
                <a:latin typeface="Calibri Light" panose="020F0302020204030204" pitchFamily="34" charset="0"/>
                <a:ea typeface="Calibri Light" panose="020F0302020204030204" pitchFamily="34" charset="0"/>
                <a:cs typeface="Calibri Light" panose="020F0302020204030204" pitchFamily="34" charset="0"/>
              </a:rPr>
              <a:t>l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engineering</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computing</a:t>
            </a:r>
            <a:r>
              <a:rPr lang="hr-HR" sz="2800" dirty="0">
                <a:latin typeface="Calibri Light" panose="020F0302020204030204" pitchFamily="34" charset="0"/>
                <a:ea typeface="Calibri Light" panose="020F0302020204030204" pitchFamily="34" charset="0"/>
                <a:cs typeface="Calibri Light" panose="020F0302020204030204" pitchFamily="34" charset="0"/>
              </a:rPr>
              <a:t>,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informatics</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p:txBody>
      </p:sp>
      <p:pic>
        <p:nvPicPr>
          <p:cNvPr id="6" name="Рисунок 12">
            <a:extLst>
              <a:ext uri="{FF2B5EF4-FFF2-40B4-BE49-F238E27FC236}">
                <a16:creationId xmlns:a16="http://schemas.microsoft.com/office/drawing/2014/main" id="{FBF16B32-D04E-4411-B448-AB4AE808EA8C}"/>
              </a:ext>
            </a:extLst>
          </p:cNvPr>
          <p:cNvPicPr>
            <a:picLocks noChangeAspect="1"/>
          </p:cNvPicPr>
          <p:nvPr/>
        </p:nvPicPr>
        <p:blipFill>
          <a:blip r:embed="rId5">
            <a:extLst>
              <a:ext uri="{28A0092B-C50C-407E-A947-70E740481C1C}">
                <a14:useLocalDpi xmlns:a14="http://schemas.microsoft.com/office/drawing/2010/main" val="0"/>
              </a:ext>
            </a:extLst>
          </a:blip>
          <a:srcRect l="12646" r="12646"/>
          <a:stretch/>
        </p:blipFill>
        <p:spPr>
          <a:xfrm>
            <a:off x="10735087" y="1514481"/>
            <a:ext cx="1071077" cy="142810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4028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3"/>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800" b="1" dirty="0">
                <a:latin typeface="Calibri Light" panose="020F0302020204030204" pitchFamily="34" charset="0"/>
                <a:ea typeface="Calibri Light" panose="020F0302020204030204" pitchFamily="34" charset="0"/>
                <a:cs typeface="Calibri Light" panose="020F0302020204030204" pitchFamily="34" charset="0"/>
              </a:rPr>
              <a:t>Let’s get to know each other</a:t>
            </a:r>
            <a:endParaRPr lang="hr-HR" sz="48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9150277"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Please briefly introduce yourself:</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Name</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hr-HR" sz="2800" dirty="0" err="1">
                <a:latin typeface="Calibri Light" panose="020F0302020204030204" pitchFamily="34" charset="0"/>
                <a:ea typeface="Calibri Light" panose="020F0302020204030204" pitchFamily="34" charset="0"/>
                <a:cs typeface="Calibri Light" panose="020F0302020204030204" pitchFamily="34" charset="0"/>
              </a:rPr>
              <a:t>Institution</a:t>
            </a:r>
            <a:r>
              <a:rPr lang="hr-HR" sz="2800" dirty="0">
                <a:latin typeface="Calibri Light" panose="020F0302020204030204" pitchFamily="34" charset="0"/>
                <a:ea typeface="Calibri Light" panose="020F0302020204030204" pitchFamily="34" charset="0"/>
                <a:cs typeface="Calibri Light" panose="020F0302020204030204" pitchFamily="34" charset="0"/>
              </a:rPr>
              <a:t>/</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training</a:t>
            </a:r>
            <a:r>
              <a:rPr lang="en-US" sz="2800" dirty="0">
                <a:latin typeface="Calibri Light" panose="020F0302020204030204" pitchFamily="34" charset="0"/>
                <a:ea typeface="Calibri Light" panose="020F0302020204030204" pitchFamily="34" charset="0"/>
                <a:cs typeface="Calibri Light" panose="020F0302020204030204" pitchFamily="34" charset="0"/>
              </a:rPr>
              <a:t> </a:t>
            </a:r>
            <a:r>
              <a:rPr lang="en-US" sz="2800" dirty="0" err="1">
                <a:latin typeface="Calibri Light" panose="020F0302020204030204" pitchFamily="34" charset="0"/>
                <a:ea typeface="Calibri Light" panose="020F0302020204030204" pitchFamily="34" charset="0"/>
                <a:cs typeface="Calibri Light" panose="020F0302020204030204" pitchFamily="34" charset="0"/>
              </a:rPr>
              <a:t>centre</a:t>
            </a:r>
            <a:endParaRPr lang="hr-HR" sz="28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l">
              <a:buFont typeface="Arial" panose="020B0604020202020204" pitchFamily="34" charset="0"/>
              <a:buChar char="•"/>
            </a:pPr>
            <a:r>
              <a:rPr lang="en-US" sz="2800" dirty="0">
                <a:latin typeface="Calibri Light" panose="020F0302020204030204" pitchFamily="34" charset="0"/>
                <a:ea typeface="Calibri Light" panose="020F0302020204030204" pitchFamily="34" charset="0"/>
                <a:cs typeface="Calibri Light" panose="020F0302020204030204" pitchFamily="34" charset="0"/>
              </a:rPr>
              <a:t>Your role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teaching</a:t>
            </a:r>
            <a:r>
              <a:rPr lang="hr-HR" sz="2800" dirty="0">
                <a:latin typeface="Calibri Light" panose="020F0302020204030204" pitchFamily="34" charset="0"/>
                <a:ea typeface="Calibri Light" panose="020F0302020204030204" pitchFamily="34" charset="0"/>
                <a:cs typeface="Calibri Light" panose="020F0302020204030204" pitchFamily="34" charset="0"/>
              </a:rPr>
              <a:t> / </a:t>
            </a:r>
            <a:r>
              <a:rPr lang="hr-HR" sz="2800" dirty="0" err="1">
                <a:latin typeface="Calibri Light" panose="020F0302020204030204" pitchFamily="34" charset="0"/>
                <a:ea typeface="Calibri Light" panose="020F0302020204030204" pitchFamily="34" charset="0"/>
                <a:cs typeface="Calibri Light" panose="020F0302020204030204" pitchFamily="34" charset="0"/>
              </a:rPr>
              <a:t>administration</a:t>
            </a:r>
            <a:r>
              <a:rPr lang="en-US" sz="2800" dirty="0">
                <a:latin typeface="Calibri Light" panose="020F0302020204030204" pitchFamily="34" charset="0"/>
                <a:ea typeface="Calibri Light" panose="020F0302020204030204" pitchFamily="34" charset="0"/>
                <a:cs typeface="Calibri Light" panose="020F0302020204030204" pitchFamily="34" charset="0"/>
              </a:rPr>
              <a:t> / training)</a:t>
            </a:r>
            <a:endParaRPr lang="hr-HR" sz="2400"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44652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3"/>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Why</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are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we</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here</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This training is part of the Erasmus+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MICROMET</a:t>
            </a:r>
            <a:r>
              <a:rPr lang="en-US" sz="3200" dirty="0">
                <a:latin typeface="Calibri Light" panose="020F0302020204030204" pitchFamily="34" charset="0"/>
                <a:ea typeface="Calibri Light" panose="020F0302020204030204" pitchFamily="34" charset="0"/>
                <a:cs typeface="Calibri Light" panose="020F0302020204030204" pitchFamily="34" charset="0"/>
              </a:rPr>
              <a:t> project</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200" b="1" dirty="0">
                <a:latin typeface="Calibri Light" panose="020F0302020204030204" pitchFamily="34" charset="0"/>
                <a:ea typeface="Calibri Light" panose="020F0302020204030204" pitchFamily="34" charset="0"/>
                <a:cs typeface="Calibri Light" panose="020F0302020204030204" pitchFamily="34" charset="0"/>
              </a:rPr>
              <a:t>Focus</a:t>
            </a:r>
            <a:r>
              <a:rPr lang="en-US" sz="3200" dirty="0">
                <a:latin typeface="Calibri Light" panose="020F0302020204030204" pitchFamily="34" charset="0"/>
                <a:ea typeface="Calibri Light" panose="020F0302020204030204" pitchFamily="34" charset="0"/>
                <a:cs typeface="Calibri Light" panose="020F0302020204030204" pitchFamily="34" charset="0"/>
              </a:rPr>
              <a:t>: recognition of micro-credentials between maritime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HEIs</a:t>
            </a:r>
            <a:r>
              <a:rPr lang="en-US" sz="3200" dirty="0">
                <a:latin typeface="Calibri Light" panose="020F0302020204030204" pitchFamily="34" charset="0"/>
                <a:ea typeface="Calibri Light" panose="020F0302020204030204" pitchFamily="34" charset="0"/>
                <a:cs typeface="Calibri Light" panose="020F0302020204030204" pitchFamily="34" charset="0"/>
              </a:rPr>
              <a:t> and training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centres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This is a pilot training supporting institutional practice and policy development</a:t>
            </a:r>
          </a:p>
        </p:txBody>
      </p:sp>
    </p:spTree>
    <p:extLst>
      <p:ext uri="{BB962C8B-B14F-4D97-AF65-F5344CB8AC3E}">
        <p14:creationId xmlns:p14="http://schemas.microsoft.com/office/powerpoint/2010/main" val="2153604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3"/>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Why</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are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we</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r>
              <a:rPr lang="hr-HR" sz="4400" b="1" dirty="0" err="1">
                <a:latin typeface="Calibri Light" panose="020F0302020204030204" pitchFamily="34" charset="0"/>
                <a:ea typeface="Calibri Light" panose="020F0302020204030204" pitchFamily="34" charset="0"/>
                <a:cs typeface="Calibri Light" panose="020F0302020204030204" pitchFamily="34" charset="0"/>
              </a:rPr>
              <a:t>here</a:t>
            </a:r>
            <a:r>
              <a:rPr lang="hr-HR" sz="4400" b="1" dirty="0">
                <a:latin typeface="Calibri Light" panose="020F0302020204030204" pitchFamily="34" charset="0"/>
                <a:ea typeface="Calibri Light" panose="020F0302020204030204" pitchFamily="34" charset="0"/>
                <a:cs typeface="Calibri Light" panose="020F0302020204030204" pitchFamily="34" charset="0"/>
              </a:rPr>
              <a:t>? </a:t>
            </a: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Maritime education already relies heavily on short learning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3200" dirty="0">
                <a:latin typeface="Calibri Light" panose="020F0302020204030204" pitchFamily="34" charset="0"/>
                <a:ea typeface="Calibri Light" panose="020F0302020204030204" pitchFamily="34" charset="0"/>
                <a:cs typeface="Calibri Light" panose="020F0302020204030204" pitchFamily="34" charset="0"/>
              </a:rPr>
              <a:t> (STCW &amp; non-STCW)</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Recognition, transparency and comparability are inconsistent across institutions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Micro-credentials offer a common language (learning outcomes, workload, QA)</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This training focuses on practical application, </a:t>
            </a:r>
            <a:r>
              <a:rPr lang="en-US" sz="3200" b="1" dirty="0">
                <a:latin typeface="Calibri Light" panose="020F0302020204030204" pitchFamily="34" charset="0"/>
                <a:ea typeface="Calibri Light" panose="020F0302020204030204" pitchFamily="34" charset="0"/>
                <a:cs typeface="Calibri Light" panose="020F0302020204030204" pitchFamily="34" charset="0"/>
              </a:rPr>
              <a:t>not theory</a:t>
            </a:r>
          </a:p>
        </p:txBody>
      </p:sp>
    </p:spTree>
    <p:extLst>
      <p:ext uri="{BB962C8B-B14F-4D97-AF65-F5344CB8AC3E}">
        <p14:creationId xmlns:p14="http://schemas.microsoft.com/office/powerpoint/2010/main" val="326908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3"/>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What will you gain from this training?</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After this training, </a:t>
            </a:r>
            <a:r>
              <a:rPr lang="en-US" sz="3600" b="1" dirty="0">
                <a:latin typeface="Calibri Light" panose="020F0302020204030204" pitchFamily="34" charset="0"/>
                <a:ea typeface="Calibri Light" panose="020F0302020204030204" pitchFamily="34" charset="0"/>
                <a:cs typeface="Calibri Light" panose="020F0302020204030204" pitchFamily="34" charset="0"/>
              </a:rPr>
              <a:t>you will be able to</a:t>
            </a:r>
            <a:r>
              <a:rPr lang="en-US" sz="3600" dirty="0">
                <a:latin typeface="Calibri Light" panose="020F0302020204030204" pitchFamily="34" charset="0"/>
                <a:ea typeface="Calibri Light" panose="020F0302020204030204" pitchFamily="34" charset="0"/>
                <a:cs typeface="Calibri Light" panose="020F0302020204030204" pitchFamily="34" charset="0"/>
              </a:rPr>
              <a:t>:</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clearly describe and document short learning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programmes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estimate workload and ECTS consistently</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design a basic micro-credential aligned with Bologna tools</a:t>
            </a:r>
            <a:endParaRPr lang="hr-HR" sz="3200" dirty="0">
              <a:latin typeface="Calibri Light" panose="020F0302020204030204" pitchFamily="34" charset="0"/>
              <a:ea typeface="Calibri Light" panose="020F0302020204030204" pitchFamily="34" charset="0"/>
              <a:cs typeface="Calibri Light" panose="020F0302020204030204" pitchFamily="34" charset="0"/>
            </a:endParaRPr>
          </a:p>
          <a:p>
            <a:pPr marL="914400" lvl="1" indent="-457200" algn="just">
              <a:buFont typeface="Arial" panose="020B0604020202020204" pitchFamily="34" charset="0"/>
              <a:buChar char="•"/>
            </a:pPr>
            <a:r>
              <a:rPr lang="en-US" sz="3200" dirty="0">
                <a:latin typeface="Calibri Light" panose="020F0302020204030204" pitchFamily="34" charset="0"/>
                <a:ea typeface="Calibri Light" panose="020F0302020204030204" pitchFamily="34" charset="0"/>
                <a:cs typeface="Calibri Light" panose="020F0302020204030204" pitchFamily="34" charset="0"/>
              </a:rPr>
              <a:t>improve recognition between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HEIs</a:t>
            </a:r>
            <a:r>
              <a:rPr lang="en-US" sz="3200" dirty="0">
                <a:latin typeface="Calibri Light" panose="020F0302020204030204" pitchFamily="34" charset="0"/>
                <a:ea typeface="Calibri Light" panose="020F0302020204030204" pitchFamily="34" charset="0"/>
                <a:cs typeface="Calibri Light" panose="020F0302020204030204" pitchFamily="34" charset="0"/>
              </a:rPr>
              <a:t> and training </a:t>
            </a:r>
            <a:r>
              <a:rPr lang="en-US" sz="3200" dirty="0" err="1">
                <a:latin typeface="Calibri Light" panose="020F0302020204030204" pitchFamily="34" charset="0"/>
                <a:ea typeface="Calibri Light" panose="020F0302020204030204" pitchFamily="34" charset="0"/>
                <a:cs typeface="Calibri Light" panose="020F0302020204030204" pitchFamily="34" charset="0"/>
              </a:rPr>
              <a:t>centres</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818078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255492" y="607236"/>
            <a:ext cx="11478954" cy="1174614"/>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a:latin typeface="Calibri Light" panose="020F0302020204030204" pitchFamily="34" charset="0"/>
                <a:ea typeface="Calibri Light" panose="020F0302020204030204" pitchFamily="34" charset="0"/>
                <a:cs typeface="Calibri Light" panose="020F0302020204030204" pitchFamily="34" charset="0"/>
              </a:rPr>
              <a:t>UNIT 1 – Short Learning </a:t>
            </a:r>
            <a:r>
              <a:rPr lang="en-US" sz="4000" b="1"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4000" b="1" dirty="0">
                <a:latin typeface="Calibri Light" panose="020F0302020204030204" pitchFamily="34" charset="0"/>
                <a:ea typeface="Calibri Light" panose="020F0302020204030204" pitchFamily="34" charset="0"/>
                <a:cs typeface="Calibri Light" panose="020F0302020204030204" pitchFamily="34" charset="0"/>
              </a:rPr>
              <a:t> </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a:p>
            <a:r>
              <a:rPr lang="en-US" sz="4000" b="1" dirty="0">
                <a:latin typeface="Calibri Light" panose="020F0302020204030204" pitchFamily="34" charset="0"/>
                <a:ea typeface="Calibri Light" panose="020F0302020204030204" pitchFamily="34" charset="0"/>
                <a:cs typeface="Calibri Light" panose="020F0302020204030204" pitchFamily="34" charset="0"/>
              </a:rPr>
              <a:t>&amp; Micro-Credentials</a:t>
            </a:r>
            <a:endParaRPr lang="hr-HR" sz="40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855694"/>
            <a:ext cx="11763326" cy="42978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Types of short learning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3600" dirty="0">
                <a:latin typeface="Calibri Light" panose="020F0302020204030204" pitchFamily="34" charset="0"/>
                <a:ea typeface="Calibri Light" panose="020F0302020204030204" pitchFamily="34" charset="0"/>
                <a:cs typeface="Calibri Light" panose="020F0302020204030204" pitchFamily="34" charset="0"/>
              </a:rPr>
              <a:t> in maritime education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What are micro-credentials?</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Why recognition is challenging</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Identifying potential micro-credential candidates</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527399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Short learning </a:t>
            </a:r>
            <a:r>
              <a:rPr lang="en-US" sz="4400" b="1" dirty="0" err="1">
                <a:latin typeface="Calibri Light" panose="020F0302020204030204" pitchFamily="34" charset="0"/>
                <a:ea typeface="Calibri Light" panose="020F0302020204030204" pitchFamily="34" charset="0"/>
                <a:cs typeface="Calibri Light" panose="020F0302020204030204" pitchFamily="34" charset="0"/>
              </a:rPr>
              <a:t>programmes</a:t>
            </a:r>
            <a:r>
              <a:rPr lang="en-US" sz="4400" b="1" dirty="0">
                <a:latin typeface="Calibri Light" panose="020F0302020204030204" pitchFamily="34" charset="0"/>
                <a:ea typeface="Calibri Light" panose="020F0302020204030204" pitchFamily="34" charset="0"/>
                <a:cs typeface="Calibri Light" panose="020F0302020204030204" pitchFamily="34" charset="0"/>
              </a:rPr>
              <a:t> in maritime education</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hlinkClick r:id="rId5"/>
              </a:rPr>
              <a:t>STCW</a:t>
            </a:r>
            <a:r>
              <a:rPr lang="en-US"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programmes</a:t>
            </a:r>
            <a:r>
              <a:rPr lang="hr-HR"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a:latin typeface="Calibri Light" panose="020F0302020204030204" pitchFamily="34" charset="0"/>
                <a:ea typeface="Calibri Light" panose="020F0302020204030204" pitchFamily="34" charset="0"/>
                <a:cs typeface="Calibri Light" panose="020F0302020204030204" pitchFamily="34" charset="0"/>
              </a:rPr>
              <a:t>(Standards of Training, Certification and Watchkeeping)</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Non-STCW sectoral courses</a:t>
            </a:r>
            <a:r>
              <a:rPr lang="hr-HR"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a:latin typeface="Calibri Light" panose="020F0302020204030204" pitchFamily="34" charset="0"/>
                <a:ea typeface="Calibri Light" panose="020F0302020204030204" pitchFamily="34" charset="0"/>
                <a:cs typeface="Calibri Light" panose="020F0302020204030204" pitchFamily="34" charset="0"/>
              </a:rPr>
              <a:t>(industry-driven, not regulated by STCW)</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Institutional short courses</a:t>
            </a:r>
            <a:r>
              <a:rPr lang="hr-HR" sz="3600" dirty="0">
                <a:latin typeface="Calibri Light" panose="020F0302020204030204" pitchFamily="34" charset="0"/>
                <a:ea typeface="Calibri Light" panose="020F0302020204030204" pitchFamily="34" charset="0"/>
                <a:cs typeface="Calibri Light" panose="020F0302020204030204" pitchFamily="34" charset="0"/>
              </a:rPr>
              <a:t> </a:t>
            </a:r>
            <a:r>
              <a:rPr lang="en-US" sz="3600" dirty="0">
                <a:latin typeface="Calibri Light" panose="020F0302020204030204" pitchFamily="34" charset="0"/>
                <a:ea typeface="Calibri Light" panose="020F0302020204030204" pitchFamily="34" charset="0"/>
                <a:cs typeface="Calibri Light" panose="020F0302020204030204" pitchFamily="34" charset="0"/>
              </a:rPr>
              <a:t>(internal training, </a:t>
            </a:r>
            <a:r>
              <a:rPr lang="en-US" sz="3600" dirty="0" err="1">
                <a:latin typeface="Calibri Light" panose="020F0302020204030204" pitchFamily="34" charset="0"/>
                <a:ea typeface="Calibri Light" panose="020F0302020204030204" pitchFamily="34" charset="0"/>
                <a:cs typeface="Calibri Light" panose="020F0302020204030204" pitchFamily="34" charset="0"/>
              </a:rPr>
              <a:t>CPD</a:t>
            </a:r>
            <a:r>
              <a:rPr lang="en-US" sz="3600" dirty="0">
                <a:latin typeface="Calibri Light" panose="020F0302020204030204" pitchFamily="34" charset="0"/>
                <a:ea typeface="Calibri Light" panose="020F0302020204030204" pitchFamily="34" charset="0"/>
                <a:cs typeface="Calibri Light" panose="020F0302020204030204" pitchFamily="34" charset="0"/>
              </a:rPr>
              <a:t>, pilots)</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465796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Blue text on a white background&#10;&#10;Description automatically generated">
            <a:extLst>
              <a:ext uri="{FF2B5EF4-FFF2-40B4-BE49-F238E27FC236}">
                <a16:creationId xmlns:a16="http://schemas.microsoft.com/office/drawing/2014/main" id="{D8288EDF-6A2D-A01B-710A-2EBB04FD9D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60549" y="6227391"/>
            <a:ext cx="1745615" cy="366395"/>
          </a:xfrm>
          <a:prstGeom prst="rect">
            <a:avLst/>
          </a:prstGeom>
          <a:noFill/>
          <a:ln>
            <a:noFill/>
          </a:ln>
        </p:spPr>
      </p:pic>
      <p:pic>
        <p:nvPicPr>
          <p:cNvPr id="8" name="Picture 7" descr="A close-up of a logo&#10;&#10;Description automatically generated">
            <a:extLst>
              <a:ext uri="{FF2B5EF4-FFF2-40B4-BE49-F238E27FC236}">
                <a16:creationId xmlns:a16="http://schemas.microsoft.com/office/drawing/2014/main" id="{5DA8BB97-FC0C-4FE9-A401-CF1CD91F66B2}"/>
              </a:ext>
            </a:extLst>
          </p:cNvPr>
          <p:cNvPicPr>
            <a:picLocks noChangeAspect="1"/>
          </p:cNvPicPr>
          <p:nvPr/>
        </p:nvPicPr>
        <p:blipFill>
          <a:blip r:embed="rId4"/>
          <a:stretch>
            <a:fillRect/>
          </a:stretch>
        </p:blipFill>
        <p:spPr>
          <a:xfrm>
            <a:off x="6752986" y="0"/>
            <a:ext cx="5439014" cy="856645"/>
          </a:xfrm>
          <a:prstGeom prst="rect">
            <a:avLst/>
          </a:prstGeom>
        </p:spPr>
      </p:pic>
      <p:sp>
        <p:nvSpPr>
          <p:cNvPr id="10" name="Tytuł 1">
            <a:extLst>
              <a:ext uri="{FF2B5EF4-FFF2-40B4-BE49-F238E27FC236}">
                <a16:creationId xmlns:a16="http://schemas.microsoft.com/office/drawing/2014/main" id="{9E67B5FF-77B5-40C5-A9DA-281AA4E6A017}"/>
              </a:ext>
            </a:extLst>
          </p:cNvPr>
          <p:cNvSpPr txBox="1">
            <a:spLocks/>
          </p:cNvSpPr>
          <p:nvPr/>
        </p:nvSpPr>
        <p:spPr>
          <a:xfrm>
            <a:off x="327210" y="781651"/>
            <a:ext cx="10515600" cy="6437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alibri Light" panose="020F0302020204030204" pitchFamily="34" charset="0"/>
                <a:ea typeface="Calibri Light" panose="020F0302020204030204" pitchFamily="34" charset="0"/>
                <a:cs typeface="Calibri Light" panose="020F0302020204030204" pitchFamily="34" charset="0"/>
              </a:rPr>
              <a:t>STCW vs non-STCW: why it matters</a:t>
            </a:r>
            <a:endParaRPr lang="hr-HR" sz="4400" b="1"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11" name="Symbol zastępczy zawartości 2">
            <a:extLst>
              <a:ext uri="{FF2B5EF4-FFF2-40B4-BE49-F238E27FC236}">
                <a16:creationId xmlns:a16="http://schemas.microsoft.com/office/drawing/2014/main" id="{6A5AD88E-6C8F-4DA2-BAA6-34622BA22A98}"/>
              </a:ext>
            </a:extLst>
          </p:cNvPr>
          <p:cNvSpPr txBox="1">
            <a:spLocks/>
          </p:cNvSpPr>
          <p:nvPr/>
        </p:nvSpPr>
        <p:spPr>
          <a:xfrm>
            <a:off x="327210" y="1548530"/>
            <a:ext cx="11763326" cy="460501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Different regulatory logic</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Different flexibility in design</a:t>
            </a:r>
            <a:endParaRPr lang="hr-HR" sz="3600" dirty="0">
              <a:latin typeface="Calibri Light" panose="020F0302020204030204" pitchFamily="34" charset="0"/>
              <a:ea typeface="Calibri Light" panose="020F0302020204030204" pitchFamily="34" charset="0"/>
              <a:cs typeface="Calibri Light" panose="020F0302020204030204" pitchFamily="34" charset="0"/>
            </a:endParaRPr>
          </a:p>
          <a:p>
            <a:pPr marL="457200" indent="-457200" algn="just">
              <a:buFont typeface="Arial" panose="020B0604020202020204" pitchFamily="34" charset="0"/>
              <a:buChar char="•"/>
            </a:pPr>
            <a:r>
              <a:rPr lang="en-US" sz="3600" dirty="0">
                <a:latin typeface="Calibri Light" panose="020F0302020204030204" pitchFamily="34" charset="0"/>
                <a:ea typeface="Calibri Light" panose="020F0302020204030204" pitchFamily="34" charset="0"/>
                <a:cs typeface="Calibri Light" panose="020F0302020204030204" pitchFamily="34" charset="0"/>
              </a:rPr>
              <a:t>Similar recognition challenges</a:t>
            </a:r>
            <a:endParaRPr lang="en-US" sz="3200" b="1" dirty="0">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650320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1565</Words>
  <Application>Microsoft Office PowerPoint</Application>
  <PresentationFormat>Widescreen</PresentationFormat>
  <Paragraphs>179</Paragraphs>
  <Slides>16</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Calibri Light</vt:lpstr>
      <vt:lpstr>Times New Roman</vt:lpstr>
      <vt:lpstr>Office Theme</vt:lpstr>
      <vt:lpstr>Bologna Tools and Micro-Credentials Recognition in Maritime Education and Training  UNIT 1 - Short Learning Programmes and Micro-Credentials in Maritime Education  University of Split, Faculty of Maritime Studies   Ul. Ruđera Boškovića 37, 21000, Split (Croatia)  16 February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Bologna Tools and Micro-Credentials Recognition in Maritime Education and Training    Electrotechnical and Computer Technical School and Gymnasium Ljubljana (VEGOVA)  Vegova ulica 4, 1000 Ljubljana, Slovenia  10 October 2025 10:00 CET / 11:00 EEST (Ukraine time) </dc:title>
  <dc:creator>Ana Gundic</dc:creator>
  <cp:lastModifiedBy>Frane Urem</cp:lastModifiedBy>
  <cp:revision>43</cp:revision>
  <dcterms:created xsi:type="dcterms:W3CDTF">2025-11-21T09:18:12Z</dcterms:created>
  <dcterms:modified xsi:type="dcterms:W3CDTF">2025-12-20T17:28:29Z</dcterms:modified>
</cp:coreProperties>
</file>