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9" r:id="rId3"/>
    <p:sldId id="270" r:id="rId4"/>
    <p:sldId id="271" r:id="rId5"/>
    <p:sldId id="272" r:id="rId6"/>
    <p:sldId id="273" r:id="rId7"/>
    <p:sldId id="274" r:id="rId8"/>
    <p:sldId id="275" r:id="rId9"/>
    <p:sldId id="277" r:id="rId10"/>
    <p:sldId id="276" r:id="rId11"/>
    <p:sldId id="278" r:id="rId12"/>
    <p:sldId id="279" r:id="rId13"/>
    <p:sldId id="280" r:id="rId14"/>
    <p:sldId id="281" r:id="rId15"/>
    <p:sldId id="282" r:id="rId16"/>
    <p:sldId id="285" r:id="rId17"/>
    <p:sldId id="283" r:id="rId18"/>
    <p:sldId id="284" r:id="rId19"/>
    <p:sldId id="28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5" autoAdjust="0"/>
    <p:restoredTop sz="79359" autoAdjust="0"/>
  </p:normalViewPr>
  <p:slideViewPr>
    <p:cSldViewPr snapToGrid="0">
      <p:cViewPr varScale="1">
        <p:scale>
          <a:sx n="89" d="100"/>
          <a:sy n="89" d="100"/>
        </p:scale>
        <p:origin x="12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E2F8CA-C808-42C7-9112-22B40CBBBCF8}" type="datetimeFigureOut">
              <a:rPr lang="en-US" smtClean="0"/>
              <a:t>12/27/2025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1164D-49C3-4833-AD36-36E2DDA192D6}" type="slidenum">
              <a:rPr lang="en-US" smtClean="0"/>
              <a:t>‹#›</a:t>
            </a:fld>
            <a:endParaRPr lang="en-US"/>
          </a:p>
        </p:txBody>
      </p:sp>
    </p:spTree>
    <p:extLst>
      <p:ext uri="{BB962C8B-B14F-4D97-AF65-F5344CB8AC3E}">
        <p14:creationId xmlns:p14="http://schemas.microsoft.com/office/powerpoint/2010/main" val="3087260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In this unit, we shift from context to tools.</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We will focus on the Bologna tools that are essential for designing, documenting, and recognizing short learning programs and micro-credentials.</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The focus will be on practical application rather than policy theory, using familiar examples in maritime education and training.</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2</a:t>
            </a:fld>
            <a:endParaRPr lang="en-US"/>
          </a:p>
        </p:txBody>
      </p:sp>
    </p:spTree>
    <p:extLst>
      <p:ext uri="{BB962C8B-B14F-4D97-AF65-F5344CB8AC3E}">
        <p14:creationId xmlns:p14="http://schemas.microsoft.com/office/powerpoint/2010/main" val="37757424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Please use the same short learning program you identified during the post-it mapping in Unit 1.</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On a new Post-it, initially write the current course objective(s) as they are formulated.</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Below it, rewrite that objective into a single</a:t>
            </a:r>
            <a:r>
              <a:rPr lang="hr-HR" sz="1800" dirty="0">
                <a:effectLst/>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 clear learning outcome. Focus on only one learning outcome. Remember, we're practicing the method, not designing the entire course.</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Keep your original keyword post-it visible next to the new one. The keyword indicates what was missing. The learning outcome shows the first step toward improvement.</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Don’t stress over perfect wording. Clarity and measurability matter more at this stage.</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11</a:t>
            </a:fld>
            <a:endParaRPr lang="en-US"/>
          </a:p>
        </p:txBody>
      </p:sp>
    </p:spTree>
    <p:extLst>
      <p:ext uri="{BB962C8B-B14F-4D97-AF65-F5344CB8AC3E}">
        <p14:creationId xmlns:p14="http://schemas.microsoft.com/office/powerpoint/2010/main" val="36970694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that we have one clear learning outcome, the next logical question is: How much work is needed to achieve this outcome?</a:t>
            </a:r>
          </a:p>
          <a:p>
            <a:endParaRPr lang="en-US" dirty="0"/>
          </a:p>
          <a:p>
            <a:r>
              <a:rPr lang="en-US" dirty="0"/>
              <a:t>Learning outcomes specify what the learner should be able to do.</a:t>
            </a:r>
          </a:p>
          <a:p>
            <a:r>
              <a:rPr lang="en-US" dirty="0"/>
              <a:t>Workload describes the total effort required to achieve that outcome, including not only contact hours but also practice, self-study, and assessment.</a:t>
            </a:r>
          </a:p>
          <a:p>
            <a:endParaRPr lang="en-US" dirty="0"/>
          </a:p>
          <a:p>
            <a:r>
              <a:rPr lang="en-US" dirty="0"/>
              <a:t>ECTS is just a way to show workload clearly and consistently.</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12</a:t>
            </a:fld>
            <a:endParaRPr lang="en-US"/>
          </a:p>
        </p:txBody>
      </p:sp>
    </p:spTree>
    <p:extLst>
      <p:ext uri="{BB962C8B-B14F-4D97-AF65-F5344CB8AC3E}">
        <p14:creationId xmlns:p14="http://schemas.microsoft.com/office/powerpoint/2010/main" val="547486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discussing workload, we refer to the total effort a typical learner needs to reach the learning outcomes.</a:t>
            </a:r>
          </a:p>
          <a:p>
            <a:endParaRPr lang="en-US" dirty="0"/>
          </a:p>
          <a:p>
            <a:r>
              <a:rPr lang="en-US" dirty="0"/>
              <a:t>This includes contact hours like lectures or simulator training, as well as practical exercises, self-study, and time spent preparing for and completing assessments.</a:t>
            </a:r>
          </a:p>
          <a:p>
            <a:endParaRPr lang="en-US" dirty="0"/>
          </a:p>
          <a:p>
            <a:r>
              <a:rPr lang="en-US" dirty="0"/>
              <a:t>A common mistake is to confuse workload with just teaching hours. In reality, contact hours are only one aspect of the total workload.</a:t>
            </a:r>
          </a:p>
          <a:p>
            <a:endParaRPr lang="en-US" dirty="0"/>
          </a:p>
          <a:p>
            <a:r>
              <a:rPr lang="en-US" dirty="0"/>
              <a:t>Keeping this broader perspective in mind is essential when we discuss ECTS and transparency later.</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13</a:t>
            </a:fld>
            <a:endParaRPr lang="en-US"/>
          </a:p>
        </p:txBody>
      </p:sp>
    </p:spTree>
    <p:extLst>
      <p:ext uri="{BB962C8B-B14F-4D97-AF65-F5344CB8AC3E}">
        <p14:creationId xmlns:p14="http://schemas.microsoft.com/office/powerpoint/2010/main" val="2280110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ECTS is the tool we use to measure workload clearly and consistently.</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One ECTS credit equals roughly 25 to 30 hours of total learner work.</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The main point is that ECTS is based on the workload of a typical student, not on contact hours or teaching time.</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Learning outcomes are the main focus. Workload and ECTS depend on them, not vice versa.</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This reasoning is precisely what makes ECTS relevant for short learning programs and micro-credentials.</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14</a:t>
            </a:fld>
            <a:endParaRPr lang="en-US"/>
          </a:p>
        </p:txBody>
      </p:sp>
    </p:spTree>
    <p:extLst>
      <p:ext uri="{BB962C8B-B14F-4D97-AF65-F5344CB8AC3E}">
        <p14:creationId xmlns:p14="http://schemas.microsoft.com/office/powerpoint/2010/main" val="42664228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These are some of the most frequent issues we encounter in practice.</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A common mistake is treating ECTS as merely a conversion of teaching hours, for example, if a certain number of contact hours automatically equals one credit.</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Another problem is the neglect of self-study, preparation, and assessment, all of which are part of the learner’s workload.</a:t>
            </a:r>
          </a:p>
          <a:p>
            <a:r>
              <a:rPr lang="en-US" sz="1800" dirty="0">
                <a:effectLst/>
                <a:latin typeface="Times New Roman" panose="02020603050405020304" pitchFamily="18" charset="0"/>
                <a:ea typeface="Times New Roman" panose="02020603050405020304" pitchFamily="18" charset="0"/>
              </a:rPr>
              <a:t> </a:t>
            </a:r>
          </a:p>
          <a:p>
            <a:r>
              <a:rPr lang="hr-HR" sz="1800" dirty="0">
                <a:effectLst/>
                <a:latin typeface="Times New Roman" panose="02020603050405020304" pitchFamily="18" charset="0"/>
                <a:ea typeface="Times New Roman" panose="02020603050405020304" pitchFamily="18" charset="0"/>
              </a:rPr>
              <a:t>The</a:t>
            </a:r>
            <a:r>
              <a:rPr lang="en-US" sz="1800" dirty="0">
                <a:effectLst/>
                <a:latin typeface="Times New Roman" panose="02020603050405020304" pitchFamily="18" charset="0"/>
                <a:ea typeface="Times New Roman" panose="02020603050405020304" pitchFamily="18" charset="0"/>
              </a:rPr>
              <a:t> most significant issue is when workload and ECTS are defined without a clear link to learning outcomes.</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Different courses may last the same amount of time, but their learning requirements can differ significantly. That’s why ECTS should recognize that difference.</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15</a:t>
            </a:fld>
            <a:endParaRPr lang="en-US"/>
          </a:p>
        </p:txBody>
      </p:sp>
    </p:spTree>
    <p:extLst>
      <p:ext uri="{BB962C8B-B14F-4D97-AF65-F5344CB8AC3E}">
        <p14:creationId xmlns:p14="http://schemas.microsoft.com/office/powerpoint/2010/main" val="1671881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keep using the same short learning program and learning outcome as before.</a:t>
            </a:r>
          </a:p>
          <a:p>
            <a:endParaRPr lang="en-US" dirty="0"/>
          </a:p>
          <a:p>
            <a:r>
              <a:rPr lang="en-US" dirty="0"/>
              <a:t>Your task is to consider all aspects of learner workload - not just contact hours, but also practice, self-study, and assessment.</a:t>
            </a:r>
          </a:p>
          <a:p>
            <a:endParaRPr lang="en-US" dirty="0"/>
          </a:p>
          <a:p>
            <a:r>
              <a:rPr lang="en-US" dirty="0"/>
              <a:t>Based on that discussion, estimate the total workload in hours and propose a possible ECTS value.</a:t>
            </a:r>
          </a:p>
          <a:p>
            <a:endParaRPr lang="en-US" dirty="0"/>
          </a:p>
          <a:p>
            <a:r>
              <a:rPr lang="en-US" dirty="0"/>
              <a:t>Different groups may reach different numbers (which is expected and useful).</a:t>
            </a:r>
          </a:p>
          <a:p>
            <a:endParaRPr lang="en-US" dirty="0"/>
          </a:p>
          <a:p>
            <a:r>
              <a:rPr lang="en-US" dirty="0"/>
              <a:t>The goal of this exercise is not accuracy but understanding how workload and ECTS are calculated based on learning outcomes in practice.</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16</a:t>
            </a:fld>
            <a:endParaRPr lang="en-US"/>
          </a:p>
        </p:txBody>
      </p:sp>
    </p:spTree>
    <p:extLst>
      <p:ext uri="{BB962C8B-B14F-4D97-AF65-F5344CB8AC3E}">
        <p14:creationId xmlns:p14="http://schemas.microsoft.com/office/powerpoint/2010/main" val="2013569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Quality assurance and recognition are often linked to full study programs, but they are just as important for short learning programs.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Quality assurance guarantees that learning outcomes, workload, assessment, and delivery are consistent and dependable.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Recognition relies on trust. Trust depends on transparent quality assurance procedures.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For micro-credentials, quality assurance and recognition are essential components. They are fundamental elements that give micro-credentials significance beyond the issuing institution.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17</a:t>
            </a:fld>
            <a:endParaRPr lang="en-US"/>
          </a:p>
        </p:txBody>
      </p:sp>
    </p:spTree>
    <p:extLst>
      <p:ext uri="{BB962C8B-B14F-4D97-AF65-F5344CB8AC3E}">
        <p14:creationId xmlns:p14="http://schemas.microsoft.com/office/powerpoint/2010/main" val="40563367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Recognition can occur in various ways.</a:t>
            </a:r>
          </a:p>
          <a:p>
            <a:endParaRPr lang="en-US" dirty="0"/>
          </a:p>
          <a:p>
            <a:r>
              <a:rPr lang="en-US" dirty="0"/>
              <a:t>Sometimes short learning programs are recognized internally, for example as part of continuing professional development or internal training.</a:t>
            </a:r>
          </a:p>
          <a:p>
            <a:endParaRPr lang="en-US" dirty="0"/>
          </a:p>
          <a:p>
            <a:r>
              <a:rPr lang="en-US" dirty="0"/>
              <a:t>Recognition among institutions is more difficult and demands common standards, well-defined learning outcomes, and transparent workload descriptions.</a:t>
            </a:r>
          </a:p>
          <a:p>
            <a:endParaRPr lang="en-US" dirty="0"/>
          </a:p>
          <a:p>
            <a:r>
              <a:rPr lang="en-US" dirty="0"/>
              <a:t>Recognition of Prior Learning, or </a:t>
            </a:r>
            <a:r>
              <a:rPr lang="en-US" dirty="0" err="1"/>
              <a:t>RPL</a:t>
            </a:r>
            <a:r>
              <a:rPr lang="en-US" dirty="0"/>
              <a:t>, is an alternative pathway, particularly important for experienced professionals.</a:t>
            </a:r>
          </a:p>
          <a:p>
            <a:endParaRPr lang="en-US" dirty="0"/>
          </a:p>
          <a:p>
            <a:r>
              <a:rPr lang="en-US" dirty="0"/>
              <a:t>Across all pathways, one key factor is critical: the quality of documentation. Without clear learning outcomes, workload, and assessment, recognition becomes difficult, regardless of the pathway.</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18</a:t>
            </a:fld>
            <a:endParaRPr lang="en-US"/>
          </a:p>
        </p:txBody>
      </p:sp>
    </p:spTree>
    <p:extLst>
      <p:ext uri="{BB962C8B-B14F-4D97-AF65-F5344CB8AC3E}">
        <p14:creationId xmlns:p14="http://schemas.microsoft.com/office/powerpoint/2010/main" val="4047949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unit, we have seen how Bologna tools work together.</a:t>
            </a:r>
          </a:p>
          <a:p>
            <a:endParaRPr lang="en-US" dirty="0"/>
          </a:p>
          <a:p>
            <a:r>
              <a:rPr lang="en-US" dirty="0"/>
              <a:t>Learning outcomes come first. They define what the learner achieves.</a:t>
            </a:r>
          </a:p>
          <a:p>
            <a:endParaRPr lang="en-US" dirty="0"/>
          </a:p>
          <a:p>
            <a:r>
              <a:rPr lang="en-US" dirty="0"/>
              <a:t>Workload refers to the total effort required to achieve those outcomes, and ECTS helps express that workload transparently.</a:t>
            </a:r>
          </a:p>
          <a:p>
            <a:endParaRPr lang="en-US" dirty="0"/>
          </a:p>
          <a:p>
            <a:r>
              <a:rPr lang="en-US" dirty="0"/>
              <a:t>Finally, quality assurance and recognition depend on clear, consistent documentation of learning outcomes, workload, and assessment.</a:t>
            </a:r>
          </a:p>
          <a:p>
            <a:endParaRPr lang="en-US" dirty="0"/>
          </a:p>
          <a:p>
            <a:r>
              <a:rPr lang="en-US" dirty="0"/>
              <a:t>These elements serve as the foundation for designing and recognizing micro-credentials, which we will focus on in the next unit.</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19</a:t>
            </a:fld>
            <a:endParaRPr lang="en-US"/>
          </a:p>
        </p:txBody>
      </p:sp>
    </p:spTree>
    <p:extLst>
      <p:ext uri="{BB962C8B-B14F-4D97-AF65-F5344CB8AC3E}">
        <p14:creationId xmlns:p14="http://schemas.microsoft.com/office/powerpoint/2010/main" val="1730126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Bologna tools were originally designed for formal study programs, but their logic is also very relevant for short learning programs.</a:t>
            </a:r>
          </a:p>
          <a:p>
            <a:endParaRPr lang="en-US" dirty="0"/>
          </a:p>
          <a:p>
            <a:r>
              <a:rPr lang="en-US" dirty="0"/>
              <a:t>They help make learning more transparent by clearly explaining what a learner accomplishes, how much effort is needed, and how quality is maintained.</a:t>
            </a:r>
          </a:p>
          <a:p>
            <a:endParaRPr lang="en-US" dirty="0"/>
          </a:p>
          <a:p>
            <a:r>
              <a:rPr lang="en-US" dirty="0"/>
              <a:t>For micro-credentials, Bologna tools offer a shared framework that supports recognition not only within institutions but also between higher education institutions and training centers.</a:t>
            </a:r>
          </a:p>
          <a:p>
            <a:endParaRPr lang="en-US" dirty="0"/>
          </a:p>
          <a:p>
            <a:r>
              <a:rPr lang="en-US" dirty="0"/>
              <a:t>In this unit, we will focus on how these tools can be applied in a simplified yet consistent way to short learning programs.</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3</a:t>
            </a:fld>
            <a:endParaRPr lang="en-US"/>
          </a:p>
        </p:txBody>
      </p:sp>
    </p:spTree>
    <p:extLst>
      <p:ext uri="{BB962C8B-B14F-4D97-AF65-F5344CB8AC3E}">
        <p14:creationId xmlns:p14="http://schemas.microsoft.com/office/powerpoint/2010/main" val="3229158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This is </a:t>
            </a:r>
            <a:r>
              <a:rPr lang="hr-HR" sz="1800" dirty="0">
                <a:effectLst/>
                <a:latin typeface="Times New Roman" panose="02020603050405020304" pitchFamily="18" charset="0"/>
                <a:ea typeface="Times New Roman" panose="02020603050405020304" pitchFamily="18" charset="0"/>
              </a:rPr>
              <a:t>a </a:t>
            </a:r>
            <a:r>
              <a:rPr lang="hr-HR" sz="1800" dirty="0" err="1">
                <a:effectLst/>
                <a:latin typeface="Times New Roman" panose="02020603050405020304" pitchFamily="18" charset="0"/>
                <a:ea typeface="Times New Roman" panose="02020603050405020304" pitchFamily="18" charset="0"/>
              </a:rPr>
              <a:t>brief</a:t>
            </a:r>
            <a:r>
              <a:rPr lang="hr-HR" sz="1800" dirty="0">
                <a:effectLst/>
                <a:latin typeface="Times New Roman" panose="02020603050405020304" pitchFamily="18" charset="0"/>
                <a:ea typeface="Times New Roman" panose="02020603050405020304" pitchFamily="18" charset="0"/>
              </a:rPr>
              <a:t> </a:t>
            </a:r>
            <a:r>
              <a:rPr lang="hr-HR" sz="1800" dirty="0" err="1">
                <a:effectLst/>
                <a:latin typeface="Times New Roman" panose="02020603050405020304" pitchFamily="18" charset="0"/>
                <a:ea typeface="Times New Roman" panose="02020603050405020304" pitchFamily="18" charset="0"/>
              </a:rPr>
              <a:t>recap</a:t>
            </a:r>
            <a:r>
              <a:rPr lang="hr-HR" sz="1800" dirty="0">
                <a:effectLst/>
                <a:latin typeface="Times New Roman" panose="02020603050405020304" pitchFamily="18" charset="0"/>
                <a:ea typeface="Times New Roman" panose="02020603050405020304" pitchFamily="18" charset="0"/>
              </a:rPr>
              <a:t> to </a:t>
            </a:r>
            <a:r>
              <a:rPr lang="hr-HR" sz="1800" dirty="0" err="1">
                <a:effectLst/>
                <a:latin typeface="Times New Roman" panose="02020603050405020304" pitchFamily="18" charset="0"/>
                <a:ea typeface="Times New Roman" panose="02020603050405020304" pitchFamily="18" charset="0"/>
              </a:rPr>
              <a:t>ensure</a:t>
            </a:r>
            <a:r>
              <a:rPr lang="hr-HR" sz="1800" dirty="0">
                <a:effectLst/>
                <a:latin typeface="Times New Roman" panose="02020603050405020304" pitchFamily="18" charset="0"/>
                <a:ea typeface="Times New Roman" panose="02020603050405020304" pitchFamily="18" charset="0"/>
              </a:rPr>
              <a:t> </a:t>
            </a:r>
            <a:r>
              <a:rPr lang="hr-HR" sz="1800" dirty="0" err="1">
                <a:effectLst/>
                <a:latin typeface="Times New Roman" panose="02020603050405020304" pitchFamily="18" charset="0"/>
                <a:ea typeface="Times New Roman" panose="02020603050405020304" pitchFamily="18" charset="0"/>
              </a:rPr>
              <a:t>we</a:t>
            </a:r>
            <a:r>
              <a:rPr lang="hr-HR" sz="1800" dirty="0">
                <a:effectLst/>
                <a:latin typeface="Times New Roman" panose="02020603050405020304" pitchFamily="18" charset="0"/>
                <a:ea typeface="Times New Roman" panose="02020603050405020304" pitchFamily="18" charset="0"/>
              </a:rPr>
              <a:t> use</a:t>
            </a:r>
            <a:r>
              <a:rPr lang="en-US" sz="1800" dirty="0">
                <a:effectLst/>
                <a:latin typeface="Times New Roman" panose="02020603050405020304" pitchFamily="18" charset="0"/>
                <a:ea typeface="Times New Roman" panose="02020603050405020304" pitchFamily="18" charset="0"/>
              </a:rPr>
              <a:t> the same terminology.</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The Bologna architecture is designed around the European Higher Education Area and a three-cycle structure: bachelor, master, and doctoral levels.</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What matters most in our training is shifting from teaching inputs to learning outcomes.</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Qualification frameworks like EQF and national systems help define learning based on level, complexity, and responsibility.</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For example, in Croatia, </a:t>
            </a:r>
            <a:r>
              <a:rPr lang="hr-HR" sz="1800" dirty="0">
                <a:effectLst/>
                <a:latin typeface="Times New Roman" panose="02020603050405020304" pitchFamily="18" charset="0"/>
                <a:ea typeface="Times New Roman" panose="02020603050405020304" pitchFamily="18" charset="0"/>
              </a:rPr>
              <a:t>the Croatian </a:t>
            </a:r>
            <a:r>
              <a:rPr lang="hr-HR" sz="1800" dirty="0" err="1">
                <a:effectLst/>
                <a:latin typeface="Times New Roman" panose="02020603050405020304" pitchFamily="18" charset="0"/>
                <a:ea typeface="Times New Roman" panose="02020603050405020304" pitchFamily="18" charset="0"/>
              </a:rPr>
              <a:t>Qualifications</a:t>
            </a:r>
            <a:r>
              <a:rPr lang="hr-HR" sz="1800" dirty="0">
                <a:effectLst/>
                <a:latin typeface="Times New Roman" panose="02020603050405020304" pitchFamily="18" charset="0"/>
                <a:ea typeface="Times New Roman" panose="02020603050405020304" pitchFamily="18" charset="0"/>
              </a:rPr>
              <a:t> Framework</a:t>
            </a:r>
            <a:r>
              <a:rPr lang="en-US" sz="1800" dirty="0">
                <a:effectLst/>
                <a:latin typeface="Times New Roman" panose="02020603050405020304" pitchFamily="18" charset="0"/>
                <a:ea typeface="Times New Roman" panose="02020603050405020304" pitchFamily="18" charset="0"/>
              </a:rPr>
              <a:t> aligns national qualifications with EQF levels.</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Each country here has its own national qualifications framework, which is </a:t>
            </a:r>
            <a:r>
              <a:rPr lang="hr-HR" sz="1800" dirty="0" err="1">
                <a:effectLst/>
                <a:latin typeface="Times New Roman" panose="02020603050405020304" pitchFamily="18" charset="0"/>
                <a:ea typeface="Times New Roman" panose="02020603050405020304" pitchFamily="18" charset="0"/>
              </a:rPr>
              <a:t>similarly</a:t>
            </a:r>
            <a:r>
              <a:rPr lang="hr-HR" sz="1800" dirty="0">
                <a:effectLst/>
                <a:latin typeface="Times New Roman" panose="02020603050405020304" pitchFamily="18" charset="0"/>
                <a:ea typeface="Times New Roman" panose="02020603050405020304" pitchFamily="18" charset="0"/>
              </a:rPr>
              <a:t> </a:t>
            </a:r>
            <a:r>
              <a:rPr lang="hr-HR" sz="1800" dirty="0" err="1">
                <a:effectLst/>
                <a:latin typeface="Times New Roman" panose="02020603050405020304" pitchFamily="18" charset="0"/>
                <a:ea typeface="Times New Roman" panose="02020603050405020304" pitchFamily="18" charset="0"/>
              </a:rPr>
              <a:t>aligned</a:t>
            </a:r>
            <a:r>
              <a:rPr lang="hr-HR" sz="1800" dirty="0">
                <a:effectLst/>
                <a:latin typeface="Times New Roman" panose="02020603050405020304" pitchFamily="18" charset="0"/>
                <a:ea typeface="Times New Roman" panose="02020603050405020304" pitchFamily="18" charset="0"/>
              </a:rPr>
              <a:t> </a:t>
            </a:r>
            <a:r>
              <a:rPr lang="hr-HR" sz="1800" dirty="0" err="1">
                <a:effectLst/>
                <a:latin typeface="Times New Roman" panose="02020603050405020304" pitchFamily="18" charset="0"/>
                <a:ea typeface="Times New Roman" panose="02020603050405020304" pitchFamily="18" charset="0"/>
              </a:rPr>
              <a:t>with</a:t>
            </a:r>
            <a:r>
              <a:rPr lang="hr-HR" sz="1800" dirty="0">
                <a:effectLst/>
                <a:latin typeface="Times New Roman" panose="02020603050405020304" pitchFamily="18" charset="0"/>
                <a:ea typeface="Times New Roman" panose="02020603050405020304" pitchFamily="18" charset="0"/>
              </a:rPr>
              <a:t> the </a:t>
            </a:r>
            <a:r>
              <a:rPr lang="hr-HR" sz="1800" dirty="0" err="1">
                <a:effectLst/>
                <a:latin typeface="Times New Roman" panose="02020603050405020304" pitchFamily="18" charset="0"/>
                <a:ea typeface="Times New Roman" panose="02020603050405020304" pitchFamily="18" charset="0"/>
              </a:rPr>
              <a:t>EQF</a:t>
            </a:r>
            <a:r>
              <a:rPr lang="en-US" sz="1800" dirty="0">
                <a:effectLst/>
                <a:latin typeface="Times New Roman" panose="02020603050405020304" pitchFamily="18" charset="0"/>
                <a:ea typeface="Times New Roman" panose="02020603050405020304" pitchFamily="18" charset="0"/>
              </a:rPr>
              <a:t>. I won't go into details now, but I’m curious: how many of you are familiar with your national qualifications framework?</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We will now focus on learning outcomes as the first key Bologna tool.</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4</a:t>
            </a:fld>
            <a:endParaRPr lang="en-US"/>
          </a:p>
        </p:txBody>
      </p:sp>
    </p:spTree>
    <p:extLst>
      <p:ext uri="{BB962C8B-B14F-4D97-AF65-F5344CB8AC3E}">
        <p14:creationId xmlns:p14="http://schemas.microsoft.com/office/powerpoint/2010/main" val="742466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Learning outcomes form the basis of all Bologna tools.</a:t>
            </a:r>
          </a:p>
          <a:p>
            <a:endParaRPr lang="en-US" dirty="0"/>
          </a:p>
          <a:p>
            <a:r>
              <a:rPr lang="en-US" dirty="0"/>
              <a:t>They explain what a learner should know, understand, and be able to do after finishing a learning activity.</a:t>
            </a:r>
          </a:p>
          <a:p>
            <a:endParaRPr lang="en-US" dirty="0"/>
          </a:p>
          <a:p>
            <a:r>
              <a:rPr lang="en-US" dirty="0"/>
              <a:t>Once learning outcomes are clearly defined, everything else becomes simpler: estimating workload, selecting assessment methods, and supporting recognition.</a:t>
            </a:r>
          </a:p>
          <a:p>
            <a:endParaRPr lang="en-US" dirty="0"/>
          </a:p>
          <a:p>
            <a:r>
              <a:rPr lang="en-US" dirty="0"/>
              <a:t>For micro-credentials, learning outcomes are critically important. Without them, a micro-credential cannot be transparent or comparable.</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5</a:t>
            </a:fld>
            <a:endParaRPr lang="en-US"/>
          </a:p>
        </p:txBody>
      </p:sp>
    </p:spTree>
    <p:extLst>
      <p:ext uri="{BB962C8B-B14F-4D97-AF65-F5344CB8AC3E}">
        <p14:creationId xmlns:p14="http://schemas.microsoft.com/office/powerpoint/2010/main" val="64695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In the Bologna framework, learning outcomes are generally described across three dimensions: knowledge, skills, and responsibility or autonomy.</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Knowledge is what a learner understands or is familiar with.</a:t>
            </a: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Skills show what a learner can do in practice.</a:t>
            </a: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Responsibility and autonomy indicate the degree of independence, decision-making, and accountability expected from the learner.</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This structure is especially helpful when working with short learning programs, as it makes learning outcomes clearer and easier to compare across institutions.</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6</a:t>
            </a:fld>
            <a:endParaRPr lang="en-US"/>
          </a:p>
        </p:txBody>
      </p:sp>
    </p:spTree>
    <p:extLst>
      <p:ext uri="{BB962C8B-B14F-4D97-AF65-F5344CB8AC3E}">
        <p14:creationId xmlns:p14="http://schemas.microsoft.com/office/powerpoint/2010/main" val="435584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Well-written learning outcomes are clear, specific, and focused on what the learner can actually demonstrate.</a:t>
            </a:r>
          </a:p>
          <a:p>
            <a:endParaRPr lang="en-US" dirty="0"/>
          </a:p>
          <a:p>
            <a:r>
              <a:rPr lang="en-US" dirty="0"/>
              <a:t>A common mistake is describing what is taught instead of what the learner accomplishes. Another frequent problem is using vague verbs like “understand” or “be familiar with,” which are hard to evaluate.</a:t>
            </a:r>
          </a:p>
          <a:p>
            <a:endParaRPr lang="en-US" dirty="0"/>
          </a:p>
          <a:p>
            <a:r>
              <a:rPr lang="en-US" dirty="0"/>
              <a:t>By using measurable verbs and aligning outcomes with knowledge, skills, and responsibilities, we create learning outcomes that support assessment, workload estimation, and recognition.</a:t>
            </a:r>
          </a:p>
          <a:p>
            <a:endParaRPr lang="en-US" dirty="0"/>
          </a:p>
          <a:p>
            <a:r>
              <a:rPr lang="en-US" dirty="0"/>
              <a:t>Soon, we'll try this with a quick practical exercise.</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7</a:t>
            </a:fld>
            <a:endParaRPr lang="en-US"/>
          </a:p>
        </p:txBody>
      </p:sp>
    </p:spTree>
    <p:extLst>
      <p:ext uri="{BB962C8B-B14F-4D97-AF65-F5344CB8AC3E}">
        <p14:creationId xmlns:p14="http://schemas.microsoft.com/office/powerpoint/2010/main" val="1103310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Bloom’s taxonomy is a straightforward framework for assessing the cognitive complexity of learning outcomes.</a:t>
            </a:r>
          </a:p>
          <a:p>
            <a:endParaRPr lang="en-US" dirty="0"/>
          </a:p>
          <a:p>
            <a:r>
              <a:rPr lang="en-US" dirty="0"/>
              <a:t>We use it here as a practical tool to select suitable verbs and ensure that learning outcomes align with the expected level of learning, rather than as a theoretical framework.</a:t>
            </a:r>
          </a:p>
          <a:p>
            <a:endParaRPr lang="en-US" dirty="0"/>
          </a:p>
          <a:p>
            <a:r>
              <a:rPr lang="en-US" dirty="0"/>
              <a:t>Especially in short learning programs, Bloom’s taxonomy helps prevent outcomes that are too vague or unrealistically complex.</a:t>
            </a:r>
          </a:p>
          <a:p>
            <a:endParaRPr lang="en-US" dirty="0"/>
          </a:p>
          <a:p>
            <a:r>
              <a:rPr lang="en-US" dirty="0"/>
              <a:t>We will not memorize levels. We will use the logic behind them.</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8</a:t>
            </a:fld>
            <a:endParaRPr lang="en-US"/>
          </a:p>
        </p:txBody>
      </p:sp>
    </p:spTree>
    <p:extLst>
      <p:ext uri="{BB962C8B-B14F-4D97-AF65-F5344CB8AC3E}">
        <p14:creationId xmlns:p14="http://schemas.microsoft.com/office/powerpoint/2010/main" val="2819162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This table is for reference purposes only.</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Verbs on the left are very common, but they do not clearly show what a learner can demonstrate.</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Verbs on the right show observable actions, helping to evaluate and recognize learning outcomes more easily.</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You don’t have to memorize this. Just use it as guidance for the next exercise.</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9</a:t>
            </a:fld>
            <a:endParaRPr lang="en-US"/>
          </a:p>
        </p:txBody>
      </p:sp>
    </p:spTree>
    <p:extLst>
      <p:ext uri="{BB962C8B-B14F-4D97-AF65-F5344CB8AC3E}">
        <p14:creationId xmlns:p14="http://schemas.microsoft.com/office/powerpoint/2010/main" val="4134184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examples demonstrate how subtle wording changes can significantly improve learning outcomes.</a:t>
            </a:r>
          </a:p>
          <a:p>
            <a:endParaRPr lang="en-US" dirty="0"/>
          </a:p>
          <a:p>
            <a:r>
              <a:rPr lang="en-US" dirty="0"/>
              <a:t>Using clear, action-oriented verbs makes learning outcomes easier to evaluate and recognize across institutions.</a:t>
            </a:r>
          </a:p>
          <a:p>
            <a:endParaRPr lang="en-US" dirty="0"/>
          </a:p>
          <a:p>
            <a:r>
              <a:rPr lang="en-US" dirty="0"/>
              <a:t>Note that we are only adjusting how learning achievements are described, not altering the course content.</a:t>
            </a:r>
          </a:p>
          <a:p>
            <a:endParaRPr lang="en-US" dirty="0"/>
          </a:p>
          <a:p>
            <a:r>
              <a:rPr lang="en-US" dirty="0"/>
              <a:t>This is precisely the kind of refinement needed for designing short learning programs for micro-credentials.</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10</a:t>
            </a:fld>
            <a:endParaRPr lang="en-US"/>
          </a:p>
        </p:txBody>
      </p:sp>
    </p:spTree>
    <p:extLst>
      <p:ext uri="{BB962C8B-B14F-4D97-AF65-F5344CB8AC3E}">
        <p14:creationId xmlns:p14="http://schemas.microsoft.com/office/powerpoint/2010/main" val="1901251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0D60F-1E23-ACED-BCB0-DAE2AD6328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5DBFFB-0482-D38A-668F-F49A533A3F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6D61E5-0EB7-5448-DE92-1357ED9707DA}"/>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5" name="Footer Placeholder 4">
            <a:extLst>
              <a:ext uri="{FF2B5EF4-FFF2-40B4-BE49-F238E27FC236}">
                <a16:creationId xmlns:a16="http://schemas.microsoft.com/office/drawing/2014/main" id="{03E6340E-9677-2759-A157-2AF4AB791D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FDC8BF-7A26-FA24-E495-0E48DE7FFC10}"/>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61670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C487D-9C63-645A-B95C-7713278B89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E86955-242C-E2CA-8DA2-6A567812B9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6F3492-1BE8-EE7B-7B42-B67B8246CEA8}"/>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5" name="Footer Placeholder 4">
            <a:extLst>
              <a:ext uri="{FF2B5EF4-FFF2-40B4-BE49-F238E27FC236}">
                <a16:creationId xmlns:a16="http://schemas.microsoft.com/office/drawing/2014/main" id="{0F8CA1FB-53D5-08F1-AD50-EED56BD96B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CB6496-3C32-64B1-B15A-73085EDD33A0}"/>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1719813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7C3853-68A2-D689-8E24-54420EF486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BB0AEE-08B5-0D15-3BED-51DF45D8BD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138C55-3D40-837A-6885-347AC79CBE61}"/>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5" name="Footer Placeholder 4">
            <a:extLst>
              <a:ext uri="{FF2B5EF4-FFF2-40B4-BE49-F238E27FC236}">
                <a16:creationId xmlns:a16="http://schemas.microsoft.com/office/drawing/2014/main" id="{01C356F3-AB41-D6BE-AB1D-342AE0D066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A29755-F763-A390-B8BC-1B39116BFD96}"/>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3647301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A39F6-2623-6EF3-F2C5-343857918D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2CD567-8B8C-2CA8-E4A9-5DAA7A3C64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2865EF-6708-E42B-E415-64E4EF0E4C5B}"/>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5" name="Footer Placeholder 4">
            <a:extLst>
              <a:ext uri="{FF2B5EF4-FFF2-40B4-BE49-F238E27FC236}">
                <a16:creationId xmlns:a16="http://schemas.microsoft.com/office/drawing/2014/main" id="{95F2560F-6520-18AE-104D-186A305A8C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E261A2-5EDB-8137-C209-3CD8E58DD9BA}"/>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118156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4CD0F-DBAE-6B44-302E-1D410E2EFF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CE6F002-7A37-D089-A110-EFDA7B17B1E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FF8086-75DF-A174-02F5-EAE30344C04C}"/>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5" name="Footer Placeholder 4">
            <a:extLst>
              <a:ext uri="{FF2B5EF4-FFF2-40B4-BE49-F238E27FC236}">
                <a16:creationId xmlns:a16="http://schemas.microsoft.com/office/drawing/2014/main" id="{72380452-B9A3-8252-5C1E-37463074C0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271E64-030E-D140-716D-8E42E17419ED}"/>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2668148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45EEA-CDBF-103E-C2A6-278986203B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987EF0-5975-1165-05B6-8F30F323CB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DA592C-35DF-B41C-3BA8-0C6CE19ECE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8E6100-A73A-D1EF-F4DE-4F66A60C6255}"/>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6" name="Footer Placeholder 5">
            <a:extLst>
              <a:ext uri="{FF2B5EF4-FFF2-40B4-BE49-F238E27FC236}">
                <a16:creationId xmlns:a16="http://schemas.microsoft.com/office/drawing/2014/main" id="{08DDDF7E-8AFC-0E2A-0517-40DC19C71D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C1D48D-EB6B-7315-2AED-BF3BBE3CB354}"/>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436581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CB820-5BC9-9F41-AE9F-0D47A40983B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F06C91-0C3E-87B2-C873-BC96E54013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6B507F-5F86-C002-3357-43936799B3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BF5837-0DD8-6269-4D8D-F9DDC83990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39946F-B271-A47E-39F1-08B0FBE21D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605AA3-000E-52AD-0E80-AB54B76C2C21}"/>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8" name="Footer Placeholder 7">
            <a:extLst>
              <a:ext uri="{FF2B5EF4-FFF2-40B4-BE49-F238E27FC236}">
                <a16:creationId xmlns:a16="http://schemas.microsoft.com/office/drawing/2014/main" id="{6B9511CC-0BE5-1F08-8F07-2B81EEE892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FED667-F88E-BEC4-E968-7803C046EDE6}"/>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1609575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046D9-647B-F00D-BFD7-D170FFFC96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14B76B-0F48-B9BC-1918-D0F2EEBD4761}"/>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4" name="Footer Placeholder 3">
            <a:extLst>
              <a:ext uri="{FF2B5EF4-FFF2-40B4-BE49-F238E27FC236}">
                <a16:creationId xmlns:a16="http://schemas.microsoft.com/office/drawing/2014/main" id="{C8ABD718-2A10-EF8B-36F1-375F902BC8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61AD9A-EC9B-48B4-CED6-8332D00ADC2B}"/>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246245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DFCFE2-DEF3-6C35-F654-FC367C886CEE}"/>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3" name="Footer Placeholder 2">
            <a:extLst>
              <a:ext uri="{FF2B5EF4-FFF2-40B4-BE49-F238E27FC236}">
                <a16:creationId xmlns:a16="http://schemas.microsoft.com/office/drawing/2014/main" id="{14724C63-C93A-5AB0-16E6-98E1406625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55910C-BBEE-D910-8516-CA352BD21F4C}"/>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3341189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BCE92-377A-D950-FB4A-C1A05D8406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C93A29-0A58-BA16-98F3-A2877744F2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902C01-50C3-001F-375B-F2BACEB856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28547B-206E-0B89-DC78-9E8E9060A2F0}"/>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6" name="Footer Placeholder 5">
            <a:extLst>
              <a:ext uri="{FF2B5EF4-FFF2-40B4-BE49-F238E27FC236}">
                <a16:creationId xmlns:a16="http://schemas.microsoft.com/office/drawing/2014/main" id="{B39D96AC-2742-445B-57F7-D339840CC6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C2AB7C-038E-6751-F712-7268F26AC404}"/>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160304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1721D-5F4A-8395-8C80-52C7DBAAF2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1C3E55-7C1A-A5E3-902F-8CFB3CAE86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8F5C68-C1EF-D68B-52A7-29232ECDDA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FFEB03-5DDF-847D-EC36-A21F57E7D08B}"/>
              </a:ext>
            </a:extLst>
          </p:cNvPr>
          <p:cNvSpPr>
            <a:spLocks noGrp="1"/>
          </p:cNvSpPr>
          <p:nvPr>
            <p:ph type="dt" sz="half" idx="10"/>
          </p:nvPr>
        </p:nvSpPr>
        <p:spPr/>
        <p:txBody>
          <a:bodyPr/>
          <a:lstStyle/>
          <a:p>
            <a:fld id="{BD753B99-B4D5-4757-B794-88E747D08E21}" type="datetimeFigureOut">
              <a:rPr lang="en-US" smtClean="0"/>
              <a:t>12/27/2025</a:t>
            </a:fld>
            <a:endParaRPr lang="en-US"/>
          </a:p>
        </p:txBody>
      </p:sp>
      <p:sp>
        <p:nvSpPr>
          <p:cNvPr id="6" name="Footer Placeholder 5">
            <a:extLst>
              <a:ext uri="{FF2B5EF4-FFF2-40B4-BE49-F238E27FC236}">
                <a16:creationId xmlns:a16="http://schemas.microsoft.com/office/drawing/2014/main" id="{1E0AF9A9-88B7-D712-7AA7-AF37945DE6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0068C9-4191-889E-380B-E8AAD7BA9C97}"/>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4171381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97F8A7-7342-AFEB-1D3C-634100280C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CBC1F1-0875-7430-DD00-945BE91217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B04C0-A493-2EBF-1B54-C0B72CAB7C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753B99-B4D5-4757-B794-88E747D08E21}" type="datetimeFigureOut">
              <a:rPr lang="en-US" smtClean="0"/>
              <a:t>12/27/2025</a:t>
            </a:fld>
            <a:endParaRPr lang="en-US"/>
          </a:p>
        </p:txBody>
      </p:sp>
      <p:sp>
        <p:nvSpPr>
          <p:cNvPr id="5" name="Footer Placeholder 4">
            <a:extLst>
              <a:ext uri="{FF2B5EF4-FFF2-40B4-BE49-F238E27FC236}">
                <a16:creationId xmlns:a16="http://schemas.microsoft.com/office/drawing/2014/main" id="{1A98CF89-8BEB-3467-2C36-C3CE40DD41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E6C5EE4-9A0B-FAAB-4650-B6A6CAFAA8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9BA75EA-3C18-4B19-9377-17F80748D942}" type="slidenum">
              <a:rPr lang="en-US" smtClean="0"/>
              <a:t>‹#›</a:t>
            </a:fld>
            <a:endParaRPr lang="en-US"/>
          </a:p>
        </p:txBody>
      </p:sp>
    </p:spTree>
    <p:extLst>
      <p:ext uri="{BB962C8B-B14F-4D97-AF65-F5344CB8AC3E}">
        <p14:creationId xmlns:p14="http://schemas.microsoft.com/office/powerpoint/2010/main" val="2192517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hyperlink" Target="https://education.ec.europa.eu/education-levels/higher-education/inclusive-and-connected-higher-education/european-credit-transfer-and-accumulation-system" TargetMode="Externa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8" Type="http://schemas.openxmlformats.org/officeDocument/2006/relationships/hyperlink" Target="https://www.educacionfpydeportes.gob.es/mc/mecu/mecu.html" TargetMode="External"/><Relationship Id="rId3" Type="http://schemas.openxmlformats.org/officeDocument/2006/relationships/image" Target="../media/image2.jpeg"/><Relationship Id="rId7" Type="http://schemas.openxmlformats.org/officeDocument/2006/relationships/hyperlink" Target="https://www.kvalifikacije.hr/en"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europass.europa.eu/en/description-eight-eqf-levels" TargetMode="External"/><Relationship Id="rId5" Type="http://schemas.openxmlformats.org/officeDocument/2006/relationships/hyperlink" Target="https://ehea.info/" TargetMode="External"/><Relationship Id="rId10" Type="http://schemas.openxmlformats.org/officeDocument/2006/relationships/hyperlink" Target="https://prk.men.gov.pl/en/1en/" TargetMode="External"/><Relationship Id="rId4" Type="http://schemas.openxmlformats.org/officeDocument/2006/relationships/image" Target="../media/image1.png"/><Relationship Id="rId9" Type="http://schemas.openxmlformats.org/officeDocument/2006/relationships/hyperlink" Target="https://qualifications.mfhea.gov.mt/#/dashboard"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hyperlink" Target="https://uwaterloo.ca/centre-for-teaching-excellence/catalogs/tip-sheets/blooms-taxonomy" TargetMode="Externa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lose-up of a logo&#10;&#10;Description automatically generated">
            <a:extLst>
              <a:ext uri="{FF2B5EF4-FFF2-40B4-BE49-F238E27FC236}">
                <a16:creationId xmlns:a16="http://schemas.microsoft.com/office/drawing/2014/main" id="{9DAD71EC-6532-5131-F128-C22EF8D2BF96}"/>
              </a:ext>
            </a:extLst>
          </p:cNvPr>
          <p:cNvPicPr>
            <a:picLocks noChangeAspect="1"/>
          </p:cNvPicPr>
          <p:nvPr/>
        </p:nvPicPr>
        <p:blipFill>
          <a:blip r:embed="rId2"/>
          <a:stretch>
            <a:fillRect/>
          </a:stretch>
        </p:blipFill>
        <p:spPr>
          <a:xfrm>
            <a:off x="453387" y="0"/>
            <a:ext cx="10759717" cy="1694656"/>
          </a:xfrm>
          <a:prstGeom prst="rect">
            <a:avLst/>
          </a:prstGeom>
        </p:spPr>
      </p:pic>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sp>
        <p:nvSpPr>
          <p:cNvPr id="4" name="Tytuł 1">
            <a:extLst>
              <a:ext uri="{FF2B5EF4-FFF2-40B4-BE49-F238E27FC236}">
                <a16:creationId xmlns:a16="http://schemas.microsoft.com/office/drawing/2014/main" id="{2FEEEF83-6C77-403C-ABE4-8CFCD54DC9AC}"/>
              </a:ext>
            </a:extLst>
          </p:cNvPr>
          <p:cNvSpPr>
            <a:spLocks noGrp="1"/>
          </p:cNvSpPr>
          <p:nvPr>
            <p:ph type="ctrTitle"/>
          </p:nvPr>
        </p:nvSpPr>
        <p:spPr>
          <a:xfrm>
            <a:off x="453387" y="1810808"/>
            <a:ext cx="11825555" cy="4782978"/>
          </a:xfrm>
        </p:spPr>
        <p:txBody>
          <a:bodyPr>
            <a:normAutofit/>
          </a:bodyPr>
          <a:lstStyle/>
          <a:p>
            <a:r>
              <a:rPr lang="en-US" sz="4000" b="1" dirty="0">
                <a:latin typeface="Calibri Light" panose="020F0302020204030204" pitchFamily="34" charset="0"/>
                <a:ea typeface="Calibri Light" panose="020F0302020204030204" pitchFamily="34" charset="0"/>
                <a:cs typeface="Calibri Light" panose="020F0302020204030204" pitchFamily="34" charset="0"/>
              </a:rPr>
              <a:t>Bologna Tools and Micro-Credentials Recognition in Maritime Education and Training</a:t>
            </a:r>
            <a:br>
              <a:rPr lang="hr-HR" sz="4000" b="1" dirty="0">
                <a:latin typeface="Calibri Light" panose="020F0302020204030204" pitchFamily="34" charset="0"/>
                <a:ea typeface="Calibri Light" panose="020F0302020204030204" pitchFamily="34" charset="0"/>
                <a:cs typeface="Calibri Light" panose="020F0302020204030204" pitchFamily="34" charset="0"/>
              </a:rPr>
            </a:br>
            <a:br>
              <a:rPr lang="hr-HR" sz="4000" b="1" dirty="0">
                <a:latin typeface="Calibri Light" panose="020F0302020204030204" pitchFamily="34" charset="0"/>
                <a:ea typeface="Calibri Light" panose="020F0302020204030204" pitchFamily="34" charset="0"/>
                <a:cs typeface="Calibri Light" panose="020F0302020204030204" pitchFamily="34" charset="0"/>
              </a:rPr>
            </a:br>
            <a:r>
              <a:rPr lang="en-US" sz="3600" b="1" dirty="0">
                <a:latin typeface="Calibri Light" panose="020F0302020204030204" pitchFamily="34" charset="0"/>
                <a:ea typeface="Calibri Light" panose="020F0302020204030204" pitchFamily="34" charset="0"/>
                <a:cs typeface="Calibri Light" panose="020F0302020204030204" pitchFamily="34" charset="0"/>
              </a:rPr>
              <a:t>UNIT 2 - Bologna Tools in Practice</a:t>
            </a:r>
            <a:br>
              <a:rPr lang="hr-HR" sz="3600" dirty="0">
                <a:latin typeface="Calibri Light" panose="020F0302020204030204" pitchFamily="34" charset="0"/>
                <a:ea typeface="Calibri Light" panose="020F0302020204030204" pitchFamily="34" charset="0"/>
                <a:cs typeface="Calibri Light" panose="020F0302020204030204" pitchFamily="34" charset="0"/>
              </a:rPr>
            </a:br>
            <a:br>
              <a:rPr lang="hr-HR" sz="4800" dirty="0">
                <a:latin typeface="Calibri Light" panose="020F0302020204030204" pitchFamily="34" charset="0"/>
                <a:ea typeface="Calibri Light" panose="020F0302020204030204" pitchFamily="34" charset="0"/>
                <a:cs typeface="Calibri Light" panose="020F0302020204030204" pitchFamily="34" charset="0"/>
              </a:rPr>
            </a:br>
            <a:r>
              <a:rPr lang="en-US" sz="3100" dirty="0">
                <a:latin typeface="Calibri Light" panose="020F0302020204030204" pitchFamily="34" charset="0"/>
                <a:ea typeface="Calibri Light" panose="020F0302020204030204" pitchFamily="34" charset="0"/>
                <a:cs typeface="Calibri Light" panose="020F0302020204030204" pitchFamily="34" charset="0"/>
              </a:rPr>
              <a:t>University of Split, Faculty of Maritime Studies</a:t>
            </a:r>
            <a:br>
              <a:rPr lang="hr-HR" sz="3100" dirty="0">
                <a:latin typeface="Calibri Light" panose="020F0302020204030204" pitchFamily="34" charset="0"/>
                <a:ea typeface="Calibri Light" panose="020F0302020204030204" pitchFamily="34" charset="0"/>
                <a:cs typeface="Calibri Light" panose="020F0302020204030204" pitchFamily="34" charset="0"/>
              </a:rPr>
            </a:br>
            <a:br>
              <a:rPr lang="hr-HR" sz="2700" dirty="0">
                <a:latin typeface="Calibri Light" panose="020F0302020204030204" pitchFamily="34" charset="0"/>
                <a:ea typeface="Calibri Light" panose="020F0302020204030204" pitchFamily="34" charset="0"/>
                <a:cs typeface="Calibri Light" panose="020F0302020204030204" pitchFamily="34" charset="0"/>
              </a:rPr>
            </a:br>
            <a:r>
              <a:rPr lang="hr-HR" sz="2700" dirty="0">
                <a:latin typeface="Calibri Light" panose="020F0302020204030204" pitchFamily="34" charset="0"/>
                <a:ea typeface="Calibri Light" panose="020F0302020204030204" pitchFamily="34" charset="0"/>
                <a:cs typeface="Calibri Light" panose="020F0302020204030204" pitchFamily="34" charset="0"/>
              </a:rPr>
              <a:t> Ul. Ruđera Boškovića 37, 21000, Split (Croatia)</a:t>
            </a:r>
            <a:br>
              <a:rPr lang="hr-HR" sz="3200" dirty="0">
                <a:latin typeface="Calibri Light" panose="020F0302020204030204" pitchFamily="34" charset="0"/>
                <a:ea typeface="Calibri Light" panose="020F0302020204030204" pitchFamily="34" charset="0"/>
                <a:cs typeface="Calibri Light" panose="020F0302020204030204" pitchFamily="34" charset="0"/>
              </a:rPr>
            </a:br>
            <a:br>
              <a:rPr lang="hr-HR" sz="3200" dirty="0">
                <a:latin typeface="Calibri Light" panose="020F0302020204030204" pitchFamily="34" charset="0"/>
                <a:ea typeface="Calibri Light" panose="020F0302020204030204" pitchFamily="34" charset="0"/>
                <a:cs typeface="Calibri Light" panose="020F0302020204030204" pitchFamily="34" charset="0"/>
              </a:rPr>
            </a:br>
            <a:r>
              <a:rPr lang="hr-HR" sz="2000" dirty="0">
                <a:latin typeface="Calibri Light" panose="020F0302020204030204" pitchFamily="34" charset="0"/>
                <a:ea typeface="Calibri Light" panose="020F0302020204030204" pitchFamily="34" charset="0"/>
                <a:cs typeface="Calibri Light" panose="020F0302020204030204" pitchFamily="34" charset="0"/>
              </a:rPr>
              <a:t>16 </a:t>
            </a:r>
            <a:r>
              <a:rPr lang="hr-HR" sz="2000" dirty="0" err="1">
                <a:latin typeface="Calibri Light" panose="020F0302020204030204" pitchFamily="34" charset="0"/>
                <a:ea typeface="Calibri Light" panose="020F0302020204030204" pitchFamily="34" charset="0"/>
                <a:cs typeface="Calibri Light" panose="020F0302020204030204" pitchFamily="34" charset="0"/>
              </a:rPr>
              <a:t>February</a:t>
            </a:r>
            <a:r>
              <a:rPr lang="hr-HR" sz="2000" dirty="0">
                <a:latin typeface="Calibri Light" panose="020F0302020204030204" pitchFamily="34" charset="0"/>
                <a:ea typeface="Calibri Light" panose="020F0302020204030204" pitchFamily="34" charset="0"/>
                <a:cs typeface="Calibri Light" panose="020F0302020204030204" pitchFamily="34" charset="0"/>
              </a:rPr>
              <a:t> 2026</a:t>
            </a:r>
            <a:endParaRPr lang="pl-PL" dirty="0"/>
          </a:p>
        </p:txBody>
      </p:sp>
    </p:spTree>
    <p:extLst>
      <p:ext uri="{BB962C8B-B14F-4D97-AF65-F5344CB8AC3E}">
        <p14:creationId xmlns:p14="http://schemas.microsoft.com/office/powerpoint/2010/main" val="2784639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Examples of learning outcomes (maritime context)</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Instead of vague outcomes:</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600" i="1" dirty="0">
                <a:latin typeface="Calibri Light" panose="020F0302020204030204" pitchFamily="34" charset="0"/>
                <a:ea typeface="Calibri Light" panose="020F0302020204030204" pitchFamily="34" charset="0"/>
                <a:cs typeface="Calibri Light" panose="020F0302020204030204" pitchFamily="34" charset="0"/>
              </a:rPr>
              <a:t>Understand ship energy efficiency principles</a:t>
            </a:r>
            <a:endParaRPr lang="hr-HR" sz="3600" i="1"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600" i="1" dirty="0">
                <a:latin typeface="Calibri Light" panose="020F0302020204030204" pitchFamily="34" charset="0"/>
                <a:ea typeface="Calibri Light" panose="020F0302020204030204" pitchFamily="34" charset="0"/>
                <a:cs typeface="Calibri Light" panose="020F0302020204030204" pitchFamily="34" charset="0"/>
              </a:rPr>
              <a:t>Be familiar with ECDIS functions</a:t>
            </a:r>
            <a:endParaRPr lang="hr-HR" sz="3600" i="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More precise</a:t>
            </a:r>
            <a:r>
              <a:rPr lang="hr-HR" sz="4000" dirty="0">
                <a:latin typeface="Calibri Light" panose="020F0302020204030204" pitchFamily="34" charset="0"/>
                <a:ea typeface="Calibri Light" panose="020F0302020204030204" pitchFamily="34" charset="0"/>
                <a:cs typeface="Calibri Light" panose="020F0302020204030204" pitchFamily="34" charset="0"/>
              </a:rPr>
              <a:t> </a:t>
            </a:r>
            <a:r>
              <a:rPr lang="en-US" sz="4000" dirty="0">
                <a:latin typeface="Calibri Light" panose="020F0302020204030204" pitchFamily="34" charset="0"/>
                <a:ea typeface="Calibri Light" panose="020F0302020204030204" pitchFamily="34" charset="0"/>
                <a:cs typeface="Calibri Light" panose="020F0302020204030204" pitchFamily="34" charset="0"/>
              </a:rPr>
              <a:t>outcomes:</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600" i="1" dirty="0">
                <a:latin typeface="Calibri Light" panose="020F0302020204030204" pitchFamily="34" charset="0"/>
                <a:ea typeface="Calibri Light" panose="020F0302020204030204" pitchFamily="34" charset="0"/>
                <a:cs typeface="Calibri Light" panose="020F0302020204030204" pitchFamily="34" charset="0"/>
              </a:rPr>
              <a:t>Explain key principles of ship energy efficiency</a:t>
            </a:r>
            <a:endParaRPr lang="hr-HR" sz="3600" i="1"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600" i="1" dirty="0">
                <a:latin typeface="Calibri Light" panose="020F0302020204030204" pitchFamily="34" charset="0"/>
                <a:ea typeface="Calibri Light" panose="020F0302020204030204" pitchFamily="34" charset="0"/>
                <a:cs typeface="Calibri Light" panose="020F0302020204030204" pitchFamily="34" charset="0"/>
              </a:rPr>
              <a:t>Apply basic ECDIS functions in routine navigation tasks</a:t>
            </a:r>
            <a:endParaRPr lang="hr-HR" sz="3200" i="1"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030741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Mini-exercise: from objective to learning outcome</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Take one </a:t>
            </a:r>
            <a:r>
              <a:rPr lang="en-US" sz="4000" dirty="0" err="1">
                <a:latin typeface="Calibri Light" panose="020F0302020204030204" pitchFamily="34" charset="0"/>
                <a:ea typeface="Calibri Light" panose="020F0302020204030204" pitchFamily="34" charset="0"/>
                <a:cs typeface="Calibri Light" panose="020F0302020204030204" pitchFamily="34" charset="0"/>
              </a:rPr>
              <a:t>programme</a:t>
            </a:r>
            <a:r>
              <a:rPr lang="en-US" sz="4000" dirty="0">
                <a:latin typeface="Calibri Light" panose="020F0302020204030204" pitchFamily="34" charset="0"/>
                <a:ea typeface="Calibri Light" panose="020F0302020204030204" pitchFamily="34" charset="0"/>
                <a:cs typeface="Calibri Light" panose="020F0302020204030204" pitchFamily="34" charset="0"/>
              </a:rPr>
              <a:t> from your post-it mapping (UNIT 1)</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On a new post-it, write:</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the original course objective</a:t>
            </a:r>
            <a:r>
              <a:rPr lang="hr-HR" sz="3600" dirty="0">
                <a:latin typeface="Calibri Light" panose="020F0302020204030204" pitchFamily="34" charset="0"/>
                <a:ea typeface="Calibri Light" panose="020F0302020204030204" pitchFamily="34" charset="0"/>
                <a:cs typeface="Calibri Light" panose="020F0302020204030204" pitchFamily="34" charset="0"/>
              </a:rPr>
              <a:t>(s)</a:t>
            </a:r>
          </a:p>
          <a:p>
            <a:pPr marL="914400" lvl="1" indent="-457200" algn="just">
              <a:buFont typeface="Arial" panose="020B0604020202020204" pitchFamily="34" charset="0"/>
              <a:buChar char="•"/>
            </a:pPr>
            <a:r>
              <a:rPr lang="en-US" sz="3600" b="1" dirty="0">
                <a:latin typeface="Calibri Light" panose="020F0302020204030204" pitchFamily="34" charset="0"/>
                <a:ea typeface="Calibri Light" panose="020F0302020204030204" pitchFamily="34" charset="0"/>
                <a:cs typeface="Calibri Light" panose="020F0302020204030204" pitchFamily="34" charset="0"/>
              </a:rPr>
              <a:t>one rewritten learning outcome</a:t>
            </a:r>
            <a:r>
              <a:rPr lang="hr-HR" sz="3600" b="1" dirty="0">
                <a:latin typeface="Calibri Light" panose="020F0302020204030204" pitchFamily="34" charset="0"/>
                <a:ea typeface="Calibri Light" panose="020F0302020204030204" pitchFamily="34" charset="0"/>
                <a:cs typeface="Calibri Light" panose="020F0302020204030204" pitchFamily="34" charset="0"/>
              </a:rPr>
              <a:t> for each </a:t>
            </a:r>
            <a:r>
              <a:rPr lang="hr-HR" sz="3600" b="1" dirty="0" err="1">
                <a:latin typeface="Calibri Light" panose="020F0302020204030204" pitchFamily="34" charset="0"/>
                <a:ea typeface="Calibri Light" panose="020F0302020204030204" pitchFamily="34" charset="0"/>
                <a:cs typeface="Calibri Light" panose="020F0302020204030204" pitchFamily="34" charset="0"/>
              </a:rPr>
              <a:t>course</a:t>
            </a:r>
            <a:r>
              <a:rPr lang="hr-HR" sz="3600" b="1" dirty="0">
                <a:latin typeface="Calibri Light" panose="020F0302020204030204" pitchFamily="34" charset="0"/>
                <a:ea typeface="Calibri Light" panose="020F0302020204030204" pitchFamily="34" charset="0"/>
                <a:cs typeface="Calibri Light" panose="020F0302020204030204" pitchFamily="34" charset="0"/>
              </a:rPr>
              <a:t> </a:t>
            </a:r>
            <a:r>
              <a:rPr lang="hr-HR" sz="3600" b="1" dirty="0" err="1">
                <a:latin typeface="Calibri Light" panose="020F0302020204030204" pitchFamily="34" charset="0"/>
                <a:ea typeface="Calibri Light" panose="020F0302020204030204" pitchFamily="34" charset="0"/>
                <a:cs typeface="Calibri Light" panose="020F0302020204030204" pitchFamily="34" charset="0"/>
              </a:rPr>
              <a:t>objective</a:t>
            </a:r>
            <a:endParaRPr lang="hr-HR" sz="2800" b="1" i="1"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834619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From learning outcomes to workload &amp; ECTS</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Learning outcomes define what is achieved</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Workload explains how much effort is needed</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ECTS makes workload transparent and comparable</a:t>
            </a:r>
            <a:endParaRPr lang="hr-HR" sz="3200" i="1"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574378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Workload: what does it include?</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Contact hours (lectures, practical training)</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Practical activities and exercises</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Self-study</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Assessment and preparation</a:t>
            </a:r>
            <a:endParaRPr lang="hr-HR" sz="3200" i="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hought Bubble: Cloud 5">
            <a:extLst>
              <a:ext uri="{FF2B5EF4-FFF2-40B4-BE49-F238E27FC236}">
                <a16:creationId xmlns:a16="http://schemas.microsoft.com/office/drawing/2014/main" id="{6CEF570D-7421-4C53-80CC-C6228B136C47}"/>
              </a:ext>
            </a:extLst>
          </p:cNvPr>
          <p:cNvSpPr/>
          <p:nvPr/>
        </p:nvSpPr>
        <p:spPr>
          <a:xfrm>
            <a:off x="7820809" y="2269864"/>
            <a:ext cx="4109421" cy="3474720"/>
          </a:xfrm>
          <a:prstGeom prst="cloudCallout">
            <a:avLst>
              <a:gd name="adj1" fmla="val -98058"/>
              <a:gd name="adj2" fmla="val -2187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D073432-FCF2-4BAB-869C-A1709224A523}"/>
              </a:ext>
            </a:extLst>
          </p:cNvPr>
          <p:cNvSpPr txBox="1"/>
          <p:nvPr/>
        </p:nvSpPr>
        <p:spPr>
          <a:xfrm>
            <a:off x="8191947" y="2878751"/>
            <a:ext cx="3367144" cy="2246769"/>
          </a:xfrm>
          <a:prstGeom prst="rect">
            <a:avLst/>
          </a:prstGeom>
          <a:noFill/>
        </p:spPr>
        <p:txBody>
          <a:bodyPr wrap="square">
            <a:spAutoFit/>
          </a:bodyPr>
          <a:lstStyle/>
          <a:p>
            <a:pPr algn="ctr"/>
            <a:r>
              <a:rPr lang="en-US" sz="2800" dirty="0">
                <a:latin typeface="Calibri Light" panose="020F0302020204030204" pitchFamily="34" charset="0"/>
                <a:ea typeface="Calibri Light" panose="020F0302020204030204" pitchFamily="34" charset="0"/>
                <a:cs typeface="Calibri Light" panose="020F0302020204030204" pitchFamily="34" charset="0"/>
              </a:rPr>
              <a:t>Which of these elements do you usually document and which are often missing?</a:t>
            </a:r>
          </a:p>
        </p:txBody>
      </p:sp>
    </p:spTree>
    <p:extLst>
      <p:ext uri="{BB962C8B-B14F-4D97-AF65-F5344CB8AC3E}">
        <p14:creationId xmlns:p14="http://schemas.microsoft.com/office/powerpoint/2010/main" val="1726368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hr-HR" sz="4400" b="1" dirty="0">
                <a:latin typeface="Calibri Light" panose="020F0302020204030204" pitchFamily="34" charset="0"/>
                <a:ea typeface="Calibri Light" panose="020F0302020204030204" pitchFamily="34" charset="0"/>
                <a:cs typeface="Calibri Light" panose="020F0302020204030204" pitchFamily="34" charset="0"/>
              </a:rPr>
              <a:t>ECTS: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basic</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principles</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6665262"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hlinkClick r:id="rId5"/>
              </a:rPr>
              <a:t>European Credit Transfer and Accumulation System </a:t>
            </a:r>
            <a:r>
              <a:rPr lang="en-US" sz="4000" dirty="0">
                <a:latin typeface="Calibri Light" panose="020F0302020204030204" pitchFamily="34" charset="0"/>
                <a:ea typeface="Calibri Light" panose="020F0302020204030204" pitchFamily="34" charset="0"/>
                <a:cs typeface="Calibri Light" panose="020F0302020204030204" pitchFamily="34" charset="0"/>
              </a:rPr>
              <a:t>(ECTS)</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1 ECTS ≈ 25–30 hours of total workload</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Based on the typical learner</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Linked to learning outcomes, not teaching hours</a:t>
            </a:r>
            <a:endParaRPr lang="hr-HR" sz="3200" i="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hought Bubble: Cloud 5">
            <a:extLst>
              <a:ext uri="{FF2B5EF4-FFF2-40B4-BE49-F238E27FC236}">
                <a16:creationId xmlns:a16="http://schemas.microsoft.com/office/drawing/2014/main" id="{8009D824-117D-428C-BCD7-23D9F1564E87}"/>
              </a:ext>
            </a:extLst>
          </p:cNvPr>
          <p:cNvSpPr/>
          <p:nvPr/>
        </p:nvSpPr>
        <p:spPr>
          <a:xfrm>
            <a:off x="8005838" y="2264775"/>
            <a:ext cx="4109421" cy="3474720"/>
          </a:xfrm>
          <a:prstGeom prst="cloudCallout">
            <a:avLst>
              <a:gd name="adj1" fmla="val -78686"/>
              <a:gd name="adj2" fmla="val -267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9AA4C1D8-1492-4D53-9B7D-33D01124B597}"/>
              </a:ext>
            </a:extLst>
          </p:cNvPr>
          <p:cNvSpPr txBox="1"/>
          <p:nvPr/>
        </p:nvSpPr>
        <p:spPr>
          <a:xfrm>
            <a:off x="8376976" y="2971083"/>
            <a:ext cx="3367144" cy="2062103"/>
          </a:xfrm>
          <a:prstGeom prst="rect">
            <a:avLst/>
          </a:prstGeom>
          <a:noFill/>
        </p:spPr>
        <p:txBody>
          <a:bodyPr wrap="square">
            <a:spAutoFit/>
          </a:bodyPr>
          <a:lstStyle/>
          <a:p>
            <a:pPr algn="ctr"/>
            <a:r>
              <a:rPr lang="en-US" sz="3200" dirty="0">
                <a:latin typeface="Calibri Light" panose="020F0302020204030204" pitchFamily="34" charset="0"/>
                <a:ea typeface="Calibri Light" panose="020F0302020204030204" pitchFamily="34" charset="0"/>
                <a:cs typeface="Calibri Light" panose="020F0302020204030204" pitchFamily="34" charset="0"/>
              </a:rPr>
              <a:t>Do you currently use ECTS when describing short courses?</a:t>
            </a:r>
          </a:p>
        </p:txBody>
      </p:sp>
    </p:spTree>
    <p:extLst>
      <p:ext uri="{BB962C8B-B14F-4D97-AF65-F5344CB8AC3E}">
        <p14:creationId xmlns:p14="http://schemas.microsoft.com/office/powerpoint/2010/main" val="564711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Common mistakes in ECTS calculation</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6425777" cy="460501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Equating ECTS with </a:t>
            </a:r>
            <a:r>
              <a:rPr lang="en-US" sz="4000" b="1" dirty="0">
                <a:latin typeface="Calibri Light" panose="020F0302020204030204" pitchFamily="34" charset="0"/>
                <a:ea typeface="Calibri Light" panose="020F0302020204030204" pitchFamily="34" charset="0"/>
                <a:cs typeface="Calibri Light" panose="020F0302020204030204" pitchFamily="34" charset="0"/>
              </a:rPr>
              <a:t>contact hours only</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Ignoring </a:t>
            </a:r>
            <a:r>
              <a:rPr lang="en-US" sz="4000" b="1" dirty="0">
                <a:latin typeface="Calibri Light" panose="020F0302020204030204" pitchFamily="34" charset="0"/>
                <a:ea typeface="Calibri Light" panose="020F0302020204030204" pitchFamily="34" charset="0"/>
                <a:cs typeface="Calibri Light" panose="020F0302020204030204" pitchFamily="34" charset="0"/>
              </a:rPr>
              <a:t>self-study and assessment</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No link between </a:t>
            </a:r>
            <a:r>
              <a:rPr lang="en-US" sz="4000" b="1" dirty="0">
                <a:latin typeface="Calibri Light" panose="020F0302020204030204" pitchFamily="34" charset="0"/>
                <a:ea typeface="Calibri Light" panose="020F0302020204030204" pitchFamily="34" charset="0"/>
                <a:cs typeface="Calibri Light" panose="020F0302020204030204" pitchFamily="34" charset="0"/>
              </a:rPr>
              <a:t>learning outcomes and workload</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Same ECTS for courses with very different demands</a:t>
            </a:r>
            <a:endParaRPr lang="hr-HR" sz="3200" i="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hought Bubble: Cloud 5">
            <a:extLst>
              <a:ext uri="{FF2B5EF4-FFF2-40B4-BE49-F238E27FC236}">
                <a16:creationId xmlns:a16="http://schemas.microsoft.com/office/drawing/2014/main" id="{98181459-E578-48D7-BBC2-0C51EBA7BBED}"/>
              </a:ext>
            </a:extLst>
          </p:cNvPr>
          <p:cNvSpPr/>
          <p:nvPr/>
        </p:nvSpPr>
        <p:spPr>
          <a:xfrm>
            <a:off x="8090520" y="1931288"/>
            <a:ext cx="4109421" cy="3474720"/>
          </a:xfrm>
          <a:prstGeom prst="cloudCallout">
            <a:avLst>
              <a:gd name="adj1" fmla="val -73712"/>
              <a:gd name="adj2" fmla="val 1496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2684EE3A-ECF2-4104-BC8E-775FF7CD5442}"/>
              </a:ext>
            </a:extLst>
          </p:cNvPr>
          <p:cNvSpPr txBox="1"/>
          <p:nvPr/>
        </p:nvSpPr>
        <p:spPr>
          <a:xfrm>
            <a:off x="8461658" y="2637596"/>
            <a:ext cx="3367144" cy="1754326"/>
          </a:xfrm>
          <a:prstGeom prst="rect">
            <a:avLst/>
          </a:prstGeom>
          <a:noFill/>
        </p:spPr>
        <p:txBody>
          <a:bodyPr wrap="square">
            <a:spAutoFit/>
          </a:bodyPr>
          <a:lstStyle/>
          <a:p>
            <a:pPr algn="ctr"/>
            <a:r>
              <a:rPr lang="en-US" sz="3600" dirty="0">
                <a:latin typeface="Calibri Light" panose="020F0302020204030204" pitchFamily="34" charset="0"/>
                <a:ea typeface="Calibri Light" panose="020F0302020204030204" pitchFamily="34" charset="0"/>
                <a:cs typeface="Calibri Light" panose="020F0302020204030204" pitchFamily="34" charset="0"/>
              </a:rPr>
              <a:t>Which of these mistakes sounds most familiar?</a:t>
            </a:r>
          </a:p>
        </p:txBody>
      </p:sp>
    </p:spTree>
    <p:extLst>
      <p:ext uri="{BB962C8B-B14F-4D97-AF65-F5344CB8AC3E}">
        <p14:creationId xmlns:p14="http://schemas.microsoft.com/office/powerpoint/2010/main" val="1809102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Group task: workload &amp; ECTS estimation</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Use the same short learning </a:t>
            </a:r>
            <a:r>
              <a:rPr lang="en-US" sz="4000" dirty="0" err="1">
                <a:latin typeface="Calibri Light" panose="020F0302020204030204" pitchFamily="34" charset="0"/>
                <a:ea typeface="Calibri Light" panose="020F0302020204030204" pitchFamily="34" charset="0"/>
                <a:cs typeface="Calibri Light" panose="020F0302020204030204" pitchFamily="34" charset="0"/>
              </a:rPr>
              <a:t>programme</a:t>
            </a:r>
            <a:r>
              <a:rPr lang="en-US" sz="4000" dirty="0">
                <a:latin typeface="Calibri Light" panose="020F0302020204030204" pitchFamily="34" charset="0"/>
                <a:ea typeface="Calibri Light" panose="020F0302020204030204" pitchFamily="34" charset="0"/>
                <a:cs typeface="Calibri Light" panose="020F0302020204030204" pitchFamily="34" charset="0"/>
              </a:rPr>
              <a:t> from the post-it wall</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Based on your learning outcome</a:t>
            </a:r>
            <a:r>
              <a:rPr lang="hr-HR" sz="4000" dirty="0">
                <a:latin typeface="Calibri Light" panose="020F0302020204030204" pitchFamily="34" charset="0"/>
                <a:ea typeface="Calibri Light" panose="020F0302020204030204" pitchFamily="34" charset="0"/>
                <a:cs typeface="Calibri Light" panose="020F0302020204030204" pitchFamily="34" charset="0"/>
              </a:rPr>
              <a:t>s</a:t>
            </a:r>
            <a:r>
              <a:rPr lang="en-US" sz="4000" dirty="0">
                <a:latin typeface="Calibri Light" panose="020F0302020204030204" pitchFamily="34" charset="0"/>
                <a:ea typeface="Calibri Light" panose="020F0302020204030204" pitchFamily="34" charset="0"/>
                <a:cs typeface="Calibri Light" panose="020F0302020204030204" pitchFamily="34" charset="0"/>
              </a:rPr>
              <a:t>, identify:</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contact hours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practical activities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self-study</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assessment</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Estimate the total workload (hours)</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Discuss a possible ECTS value</a:t>
            </a:r>
            <a:endParaRPr lang="hr-HR" sz="3200" i="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hought Bubble: Cloud 5">
            <a:extLst>
              <a:ext uri="{FF2B5EF4-FFF2-40B4-BE49-F238E27FC236}">
                <a16:creationId xmlns:a16="http://schemas.microsoft.com/office/drawing/2014/main" id="{BA036578-2C61-4205-9B9D-1EA621E3CBD3}"/>
              </a:ext>
            </a:extLst>
          </p:cNvPr>
          <p:cNvSpPr/>
          <p:nvPr/>
        </p:nvSpPr>
        <p:spPr>
          <a:xfrm>
            <a:off x="8159323" y="3259566"/>
            <a:ext cx="3344188" cy="2043953"/>
          </a:xfrm>
          <a:prstGeom prst="cloudCallout">
            <a:avLst>
              <a:gd name="adj1" fmla="val -88895"/>
              <a:gd name="adj2" fmla="val 413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BD7893FC-3A88-49C8-8CD9-F5DAC405A616}"/>
              </a:ext>
            </a:extLst>
          </p:cNvPr>
          <p:cNvSpPr txBox="1"/>
          <p:nvPr/>
        </p:nvSpPr>
        <p:spPr>
          <a:xfrm>
            <a:off x="8136367" y="3620097"/>
            <a:ext cx="3367144" cy="954107"/>
          </a:xfrm>
          <a:prstGeom prst="rect">
            <a:avLst/>
          </a:prstGeom>
          <a:noFill/>
        </p:spPr>
        <p:txBody>
          <a:bodyPr wrap="square">
            <a:spAutoFit/>
          </a:bodyPr>
          <a:lstStyle/>
          <a:p>
            <a:pPr algn="ctr"/>
            <a:r>
              <a:rPr lang="en-US" sz="2800" dirty="0">
                <a:latin typeface="Calibri Light" panose="020F0302020204030204" pitchFamily="34" charset="0"/>
                <a:ea typeface="Calibri Light" panose="020F0302020204030204" pitchFamily="34" charset="0"/>
                <a:cs typeface="Calibri Light" panose="020F0302020204030204" pitchFamily="34" charset="0"/>
              </a:rPr>
              <a:t>There is no single correct answer</a:t>
            </a:r>
          </a:p>
        </p:txBody>
      </p:sp>
    </p:spTree>
    <p:extLst>
      <p:ext uri="{BB962C8B-B14F-4D97-AF65-F5344CB8AC3E}">
        <p14:creationId xmlns:p14="http://schemas.microsoft.com/office/powerpoint/2010/main" val="840749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hr-HR" sz="4400" b="1" dirty="0" err="1">
                <a:latin typeface="Calibri Light" panose="020F0302020204030204" pitchFamily="34" charset="0"/>
                <a:ea typeface="Calibri Light" panose="020F0302020204030204" pitchFamily="34" charset="0"/>
                <a:cs typeface="Calibri Light" panose="020F0302020204030204" pitchFamily="34" charset="0"/>
              </a:rPr>
              <a:t>Quality</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assurance</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&amp;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recognition</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5858438" cy="460501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Ensure </a:t>
            </a:r>
            <a:r>
              <a:rPr lang="en-US" sz="4000" b="1" dirty="0">
                <a:latin typeface="Calibri Light" panose="020F0302020204030204" pitchFamily="34" charset="0"/>
                <a:ea typeface="Calibri Light" panose="020F0302020204030204" pitchFamily="34" charset="0"/>
                <a:cs typeface="Calibri Light" panose="020F0302020204030204" pitchFamily="34" charset="0"/>
              </a:rPr>
              <a:t>trust and credibility</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Support </a:t>
            </a:r>
            <a:r>
              <a:rPr lang="en-US" sz="4000" b="1" dirty="0">
                <a:latin typeface="Calibri Light" panose="020F0302020204030204" pitchFamily="34" charset="0"/>
                <a:ea typeface="Calibri Light" panose="020F0302020204030204" pitchFamily="34" charset="0"/>
                <a:cs typeface="Calibri Light" panose="020F0302020204030204" pitchFamily="34" charset="0"/>
              </a:rPr>
              <a:t>recognition</a:t>
            </a:r>
            <a:r>
              <a:rPr lang="en-US" sz="4000" dirty="0">
                <a:latin typeface="Calibri Light" panose="020F0302020204030204" pitchFamily="34" charset="0"/>
                <a:ea typeface="Calibri Light" panose="020F0302020204030204" pitchFamily="34" charset="0"/>
                <a:cs typeface="Calibri Light" panose="020F0302020204030204" pitchFamily="34" charset="0"/>
              </a:rPr>
              <a:t> across institutions</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hr-HR" sz="4000" dirty="0" err="1">
                <a:latin typeface="Calibri Light" panose="020F0302020204030204" pitchFamily="34" charset="0"/>
                <a:ea typeface="Calibri Light" panose="020F0302020204030204" pitchFamily="34" charset="0"/>
                <a:cs typeface="Calibri Light" panose="020F0302020204030204" pitchFamily="34" charset="0"/>
              </a:rPr>
              <a:t>Also</a:t>
            </a:r>
            <a:r>
              <a:rPr lang="hr-HR" sz="4000" dirty="0">
                <a:latin typeface="Calibri Light" panose="020F0302020204030204" pitchFamily="34" charset="0"/>
                <a:ea typeface="Calibri Light" panose="020F0302020204030204" pitchFamily="34" charset="0"/>
                <a:cs typeface="Calibri Light" panose="020F0302020204030204" pitchFamily="34" charset="0"/>
              </a:rPr>
              <a:t> </a:t>
            </a:r>
            <a:r>
              <a:rPr lang="hr-HR" sz="4000" dirty="0" err="1">
                <a:latin typeface="Calibri Light" panose="020F0302020204030204" pitchFamily="34" charset="0"/>
                <a:ea typeface="Calibri Light" panose="020F0302020204030204" pitchFamily="34" charset="0"/>
                <a:cs typeface="Calibri Light" panose="020F0302020204030204" pitchFamily="34" charset="0"/>
              </a:rPr>
              <a:t>applies</a:t>
            </a:r>
            <a:r>
              <a:rPr lang="en-US" sz="4000" dirty="0">
                <a:latin typeface="Calibri Light" panose="020F0302020204030204" pitchFamily="34" charset="0"/>
                <a:ea typeface="Calibri Light" panose="020F0302020204030204" pitchFamily="34" charset="0"/>
                <a:cs typeface="Calibri Light" panose="020F0302020204030204" pitchFamily="34" charset="0"/>
              </a:rPr>
              <a:t> to </a:t>
            </a:r>
            <a:r>
              <a:rPr lang="en-US" sz="4000" b="1" dirty="0">
                <a:latin typeface="Calibri Light" panose="020F0302020204030204" pitchFamily="34" charset="0"/>
                <a:ea typeface="Calibri Light" panose="020F0302020204030204" pitchFamily="34" charset="0"/>
                <a:cs typeface="Calibri Light" panose="020F0302020204030204" pitchFamily="34" charset="0"/>
              </a:rPr>
              <a:t>short learning </a:t>
            </a:r>
            <a:r>
              <a:rPr lang="en-US" sz="4000" b="1" dirty="0" err="1">
                <a:latin typeface="Calibri Light" panose="020F0302020204030204" pitchFamily="34" charset="0"/>
                <a:ea typeface="Calibri Light" panose="020F0302020204030204" pitchFamily="34" charset="0"/>
                <a:cs typeface="Calibri Light" panose="020F0302020204030204" pitchFamily="34" charset="0"/>
              </a:rPr>
              <a:t>programmes</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Essential for </a:t>
            </a:r>
            <a:r>
              <a:rPr lang="en-US" sz="4000" b="1" dirty="0">
                <a:latin typeface="Calibri Light" panose="020F0302020204030204" pitchFamily="34" charset="0"/>
                <a:ea typeface="Calibri Light" panose="020F0302020204030204" pitchFamily="34" charset="0"/>
                <a:cs typeface="Calibri Light" panose="020F0302020204030204" pitchFamily="34" charset="0"/>
              </a:rPr>
              <a:t>micro-credentials</a:t>
            </a:r>
            <a:endParaRPr lang="hr-HR" sz="3200" b="1" i="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hought Bubble: Cloud 5">
            <a:extLst>
              <a:ext uri="{FF2B5EF4-FFF2-40B4-BE49-F238E27FC236}">
                <a16:creationId xmlns:a16="http://schemas.microsoft.com/office/drawing/2014/main" id="{302648EB-858F-490B-823A-6FA9F8F3E183}"/>
              </a:ext>
            </a:extLst>
          </p:cNvPr>
          <p:cNvSpPr/>
          <p:nvPr/>
        </p:nvSpPr>
        <p:spPr>
          <a:xfrm>
            <a:off x="7713233" y="1963416"/>
            <a:ext cx="4216997" cy="2931168"/>
          </a:xfrm>
          <a:prstGeom prst="cloudCallout">
            <a:avLst>
              <a:gd name="adj1" fmla="val -88895"/>
              <a:gd name="adj2" fmla="val 413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29D0E363-B09A-4A64-AD05-4F8A2EDEC4C2}"/>
              </a:ext>
            </a:extLst>
          </p:cNvPr>
          <p:cNvSpPr txBox="1"/>
          <p:nvPr/>
        </p:nvSpPr>
        <p:spPr>
          <a:xfrm>
            <a:off x="8197711" y="2521059"/>
            <a:ext cx="3367144" cy="1815882"/>
          </a:xfrm>
          <a:prstGeom prst="rect">
            <a:avLst/>
          </a:prstGeom>
          <a:noFill/>
        </p:spPr>
        <p:txBody>
          <a:bodyPr wrap="square">
            <a:spAutoFit/>
          </a:bodyPr>
          <a:lstStyle/>
          <a:p>
            <a:pPr algn="ctr"/>
            <a:r>
              <a:rPr lang="en-US" sz="2800" dirty="0">
                <a:latin typeface="Calibri Light" panose="020F0302020204030204" pitchFamily="34" charset="0"/>
                <a:ea typeface="Calibri Light" panose="020F0302020204030204" pitchFamily="34" charset="0"/>
                <a:cs typeface="Calibri Light" panose="020F0302020204030204" pitchFamily="34" charset="0"/>
              </a:rPr>
              <a:t>Do your short courses currently go through any formal quality assurance process?</a:t>
            </a:r>
          </a:p>
        </p:txBody>
      </p:sp>
    </p:spTree>
    <p:extLst>
      <p:ext uri="{BB962C8B-B14F-4D97-AF65-F5344CB8AC3E}">
        <p14:creationId xmlns:p14="http://schemas.microsoft.com/office/powerpoint/2010/main" val="2356225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Recognition pathways for short learning </a:t>
            </a:r>
            <a:r>
              <a:rPr lang="en-US" sz="4400" b="1" dirty="0" err="1">
                <a:latin typeface="Calibri Light" panose="020F0302020204030204" pitchFamily="34" charset="0"/>
                <a:ea typeface="Calibri Light" panose="020F0302020204030204" pitchFamily="34" charset="0"/>
                <a:cs typeface="Calibri Light" panose="020F0302020204030204" pitchFamily="34" charset="0"/>
              </a:rPr>
              <a:t>programmes</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5611012" cy="460501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Recognition </a:t>
            </a:r>
            <a:r>
              <a:rPr lang="en-US" sz="4000" b="1" dirty="0">
                <a:latin typeface="Calibri Light" panose="020F0302020204030204" pitchFamily="34" charset="0"/>
                <a:ea typeface="Calibri Light" panose="020F0302020204030204" pitchFamily="34" charset="0"/>
                <a:cs typeface="Calibri Light" panose="020F0302020204030204" pitchFamily="34" charset="0"/>
              </a:rPr>
              <a:t>within the institution</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Recognition </a:t>
            </a:r>
            <a:r>
              <a:rPr lang="en-US" sz="4000" b="1" dirty="0">
                <a:latin typeface="Calibri Light" panose="020F0302020204030204" pitchFamily="34" charset="0"/>
                <a:ea typeface="Calibri Light" panose="020F0302020204030204" pitchFamily="34" charset="0"/>
                <a:cs typeface="Calibri Light" panose="020F0302020204030204" pitchFamily="34" charset="0"/>
              </a:rPr>
              <a:t>between institutions</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Recognition through </a:t>
            </a:r>
            <a:r>
              <a:rPr lang="en-US" sz="4000" b="1" dirty="0">
                <a:latin typeface="Calibri Light" panose="020F0302020204030204" pitchFamily="34" charset="0"/>
                <a:ea typeface="Calibri Light" panose="020F0302020204030204" pitchFamily="34" charset="0"/>
                <a:cs typeface="Calibri Light" panose="020F0302020204030204" pitchFamily="34" charset="0"/>
              </a:rPr>
              <a:t>prior learning (</a:t>
            </a:r>
            <a:r>
              <a:rPr lang="en-US" sz="4000" b="1" dirty="0" err="1">
                <a:latin typeface="Calibri Light" panose="020F0302020204030204" pitchFamily="34" charset="0"/>
                <a:ea typeface="Calibri Light" panose="020F0302020204030204" pitchFamily="34" charset="0"/>
                <a:cs typeface="Calibri Light" panose="020F0302020204030204" pitchFamily="34" charset="0"/>
              </a:rPr>
              <a:t>RPL</a:t>
            </a:r>
            <a:r>
              <a:rPr lang="en-US" sz="4000" b="1" dirty="0">
                <a:latin typeface="Calibri Light" panose="020F0302020204030204" pitchFamily="34" charset="0"/>
                <a:ea typeface="Calibri Light" panose="020F0302020204030204" pitchFamily="34" charset="0"/>
                <a:cs typeface="Calibri Light" panose="020F0302020204030204" pitchFamily="34" charset="0"/>
              </a:rPr>
              <a:t>)</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Recognition linked to </a:t>
            </a:r>
            <a:r>
              <a:rPr lang="en-US" sz="4000" b="1" dirty="0">
                <a:latin typeface="Calibri Light" panose="020F0302020204030204" pitchFamily="34" charset="0"/>
                <a:ea typeface="Calibri Light" panose="020F0302020204030204" pitchFamily="34" charset="0"/>
                <a:cs typeface="Calibri Light" panose="020F0302020204030204" pitchFamily="34" charset="0"/>
              </a:rPr>
              <a:t>documentation quality</a:t>
            </a:r>
            <a:endParaRPr lang="hr-HR" sz="3200" b="1" i="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hought Bubble: Cloud 5">
            <a:extLst>
              <a:ext uri="{FF2B5EF4-FFF2-40B4-BE49-F238E27FC236}">
                <a16:creationId xmlns:a16="http://schemas.microsoft.com/office/drawing/2014/main" id="{5C85B1F8-8650-498D-A52B-9BD441C3311F}"/>
              </a:ext>
            </a:extLst>
          </p:cNvPr>
          <p:cNvSpPr/>
          <p:nvPr/>
        </p:nvSpPr>
        <p:spPr>
          <a:xfrm>
            <a:off x="7713233" y="1963416"/>
            <a:ext cx="4216997" cy="2931168"/>
          </a:xfrm>
          <a:prstGeom prst="cloudCallout">
            <a:avLst>
              <a:gd name="adj1" fmla="val -88895"/>
              <a:gd name="adj2" fmla="val 413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80F7D61-04DD-4605-9FBF-AA0BC69C179A}"/>
              </a:ext>
            </a:extLst>
          </p:cNvPr>
          <p:cNvSpPr txBox="1"/>
          <p:nvPr/>
        </p:nvSpPr>
        <p:spPr>
          <a:xfrm>
            <a:off x="8197711" y="2521059"/>
            <a:ext cx="3367144" cy="1815882"/>
          </a:xfrm>
          <a:prstGeom prst="rect">
            <a:avLst/>
          </a:prstGeom>
          <a:noFill/>
        </p:spPr>
        <p:txBody>
          <a:bodyPr wrap="square">
            <a:spAutoFit/>
          </a:bodyPr>
          <a:lstStyle/>
          <a:p>
            <a:pPr algn="ctr"/>
            <a:r>
              <a:rPr lang="en-US" sz="2800" dirty="0">
                <a:latin typeface="Calibri Light" panose="020F0302020204030204" pitchFamily="34" charset="0"/>
                <a:ea typeface="Calibri Light" panose="020F0302020204030204" pitchFamily="34" charset="0"/>
                <a:cs typeface="Calibri Light" panose="020F0302020204030204" pitchFamily="34" charset="0"/>
              </a:rPr>
              <a:t>This is exactly where micro-credentials can help standardize recognition</a:t>
            </a:r>
            <a:r>
              <a:rPr lang="hr-HR" sz="2800" dirty="0">
                <a:latin typeface="Calibri Light" panose="020F0302020204030204" pitchFamily="34" charset="0"/>
                <a:ea typeface="Calibri Light" panose="020F0302020204030204" pitchFamily="34" charset="0"/>
                <a:cs typeface="Calibri Light" panose="020F0302020204030204" pitchFamily="34" charset="0"/>
              </a:rPr>
              <a:t>.</a:t>
            </a:r>
            <a:endParaRPr lang="en-US" sz="28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265628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Key takeaways from Unit 2</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Learning outcomes are the starting point</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Workload includes all learner effort</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ECTS makes workload transparent and comparable</a:t>
            </a:r>
            <a:endParaRPr lang="hr-HR" sz="40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4000" dirty="0">
                <a:latin typeface="Calibri Light" panose="020F0302020204030204" pitchFamily="34" charset="0"/>
                <a:ea typeface="Calibri Light" panose="020F0302020204030204" pitchFamily="34" charset="0"/>
                <a:cs typeface="Calibri Light" panose="020F0302020204030204" pitchFamily="34" charset="0"/>
              </a:rPr>
              <a:t>Quality assurance and recognition depend on clear documentation</a:t>
            </a:r>
            <a:endParaRPr lang="hr-HR" sz="3200" i="1"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881350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UNIT 2 – Bologna Tools in Practice</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Learning outcomes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Workload &amp; ECTS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Quality assurance</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Recognition</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096285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Why Bologna tools matter for short learning </a:t>
            </a:r>
            <a:r>
              <a:rPr lang="en-US" sz="4400" b="1" dirty="0" err="1">
                <a:latin typeface="Calibri Light" panose="020F0302020204030204" pitchFamily="34" charset="0"/>
                <a:ea typeface="Calibri Light" panose="020F0302020204030204" pitchFamily="34" charset="0"/>
                <a:cs typeface="Calibri Light" panose="020F0302020204030204" pitchFamily="34" charset="0"/>
              </a:rPr>
              <a:t>programmes</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Support transparency and comparability</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Shift focus from teaching to learning outcomes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Enable recognition across institutions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Provide a common framework for micro-credentials</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577841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Bologna architecture </a:t>
            </a:r>
            <a:r>
              <a:rPr lang="hr-HR" sz="4400" b="1" dirty="0">
                <a:latin typeface="Calibri Light" panose="020F0302020204030204" pitchFamily="34" charset="0"/>
                <a:ea typeface="Calibri Light" panose="020F0302020204030204" pitchFamily="34" charset="0"/>
                <a:cs typeface="Calibri Light" panose="020F0302020204030204" pitchFamily="34" charset="0"/>
              </a:rPr>
              <a:t>-</a:t>
            </a:r>
            <a:r>
              <a:rPr lang="en-US" sz="4400" b="1" dirty="0">
                <a:latin typeface="Calibri Light" panose="020F0302020204030204" pitchFamily="34" charset="0"/>
                <a:ea typeface="Calibri Light" panose="020F0302020204030204" pitchFamily="34" charset="0"/>
                <a:cs typeface="Calibri Light" panose="020F0302020204030204" pitchFamily="34" charset="0"/>
              </a:rPr>
              <a:t> short recap</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European Higher Education Area (</a:t>
            </a:r>
            <a:r>
              <a:rPr lang="en-US" sz="3600" dirty="0">
                <a:latin typeface="Calibri Light" panose="020F0302020204030204" pitchFamily="34" charset="0"/>
                <a:ea typeface="Calibri Light" panose="020F0302020204030204" pitchFamily="34" charset="0"/>
                <a:cs typeface="Calibri Light" panose="020F0302020204030204" pitchFamily="34" charset="0"/>
                <a:hlinkClick r:id="rId5"/>
              </a:rPr>
              <a:t>EHEA</a:t>
            </a:r>
            <a:r>
              <a:rPr lang="en-US" sz="3600" dirty="0">
                <a:latin typeface="Calibri Light" panose="020F0302020204030204" pitchFamily="34" charset="0"/>
                <a:ea typeface="Calibri Light" panose="020F0302020204030204" pitchFamily="34" charset="0"/>
                <a:cs typeface="Calibri Light" panose="020F0302020204030204" pitchFamily="34" charset="0"/>
              </a:rPr>
              <a:t>)</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Three-cycle structure</a:t>
            </a:r>
            <a:r>
              <a:rPr lang="hr-HR" sz="3600" dirty="0">
                <a:latin typeface="Calibri Light" panose="020F0302020204030204" pitchFamily="34" charset="0"/>
                <a:ea typeface="Calibri Light" panose="020F0302020204030204" pitchFamily="34" charset="0"/>
                <a:cs typeface="Calibri Light" panose="020F0302020204030204" pitchFamily="34" charset="0"/>
              </a:rPr>
              <a:t> (</a:t>
            </a:r>
            <a:r>
              <a:rPr lang="en-US" sz="3600" dirty="0">
                <a:latin typeface="Calibri Light" panose="020F0302020204030204" pitchFamily="34" charset="0"/>
                <a:ea typeface="Calibri Light" panose="020F0302020204030204" pitchFamily="34" charset="0"/>
                <a:cs typeface="Calibri Light" panose="020F0302020204030204" pitchFamily="34" charset="0"/>
              </a:rPr>
              <a:t>bachelor, master</a:t>
            </a:r>
            <a:r>
              <a:rPr lang="hr-HR" sz="3600" dirty="0">
                <a:latin typeface="Calibri Light" panose="020F0302020204030204" pitchFamily="34" charset="0"/>
                <a:ea typeface="Calibri Light" panose="020F0302020204030204" pitchFamily="34" charset="0"/>
                <a:cs typeface="Calibri Light" panose="020F0302020204030204" pitchFamily="34" charset="0"/>
              </a:rPr>
              <a:t> </a:t>
            </a:r>
            <a:r>
              <a:rPr lang="en-US" sz="3600" dirty="0">
                <a:latin typeface="Calibri Light" panose="020F0302020204030204" pitchFamily="34" charset="0"/>
                <a:ea typeface="Calibri Light" panose="020F0302020204030204" pitchFamily="34" charset="0"/>
                <a:cs typeface="Calibri Light" panose="020F0302020204030204" pitchFamily="34" charset="0"/>
              </a:rPr>
              <a:t>and doctoral levels</a:t>
            </a:r>
            <a:r>
              <a:rPr lang="hr-HR" sz="3600" dirty="0">
                <a:latin typeface="Calibri Light" panose="020F0302020204030204" pitchFamily="34" charset="0"/>
                <a:ea typeface="Calibri Light" panose="020F0302020204030204" pitchFamily="34" charset="0"/>
                <a:cs typeface="Calibri Light" panose="020F0302020204030204" pitchFamily="34" charset="0"/>
              </a:rPr>
              <a:t>)</a:t>
            </a: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Learning outcomes as the core</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European Qualifications Framework (</a:t>
            </a:r>
            <a:r>
              <a:rPr lang="en-US" sz="3600" dirty="0">
                <a:latin typeface="Calibri Light" panose="020F0302020204030204" pitchFamily="34" charset="0"/>
                <a:ea typeface="Calibri Light" panose="020F0302020204030204" pitchFamily="34" charset="0"/>
                <a:cs typeface="Calibri Light" panose="020F0302020204030204" pitchFamily="34" charset="0"/>
                <a:hlinkClick r:id="rId6"/>
              </a:rPr>
              <a:t>EQF</a:t>
            </a:r>
            <a:r>
              <a:rPr lang="en-US" sz="3600" dirty="0">
                <a:latin typeface="Calibri Light" panose="020F0302020204030204" pitchFamily="34" charset="0"/>
                <a:ea typeface="Calibri Light" panose="020F0302020204030204" pitchFamily="34" charset="0"/>
                <a:cs typeface="Calibri Light" panose="020F0302020204030204" pitchFamily="34" charset="0"/>
              </a:rPr>
              <a:t>) and National Qualifications Frameworks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NQF</a:t>
            </a:r>
            <a:r>
              <a:rPr lang="en-US" sz="3600" dirty="0">
                <a:latin typeface="Calibri Light" panose="020F0302020204030204" pitchFamily="34" charset="0"/>
                <a:ea typeface="Calibri Light" panose="020F0302020204030204" pitchFamily="34" charset="0"/>
                <a:cs typeface="Calibri Light" panose="020F0302020204030204" pitchFamily="34" charset="0"/>
              </a:rPr>
              <a:t>)</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hr-HR" sz="3200" dirty="0" err="1">
                <a:latin typeface="Calibri Light" panose="020F0302020204030204" pitchFamily="34" charset="0"/>
                <a:ea typeface="Calibri Light" panose="020F0302020204030204" pitchFamily="34" charset="0"/>
                <a:cs typeface="Calibri Light" panose="020F0302020204030204" pitchFamily="34" charset="0"/>
              </a:rPr>
              <a:t>Examples</a:t>
            </a:r>
            <a:r>
              <a:rPr lang="hr-HR" sz="3200" dirty="0">
                <a:latin typeface="Calibri Light" panose="020F0302020204030204" pitchFamily="34" charset="0"/>
                <a:ea typeface="Calibri Light" panose="020F0302020204030204" pitchFamily="34" charset="0"/>
                <a:cs typeface="Calibri Light" panose="020F0302020204030204" pitchFamily="34" charset="0"/>
              </a:rPr>
              <a:t> </a:t>
            </a:r>
            <a:r>
              <a:rPr lang="hr-HR" sz="3200" dirty="0" err="1">
                <a:latin typeface="Calibri Light" panose="020F0302020204030204" pitchFamily="34" charset="0"/>
                <a:ea typeface="Calibri Light" panose="020F0302020204030204" pitchFamily="34" charset="0"/>
                <a:cs typeface="Calibri Light" panose="020F0302020204030204" pitchFamily="34" charset="0"/>
              </a:rPr>
              <a:t>of</a:t>
            </a:r>
            <a:r>
              <a:rPr lang="hr-HR" sz="3200" dirty="0">
                <a:latin typeface="Calibri Light" panose="020F0302020204030204" pitchFamily="34" charset="0"/>
                <a:ea typeface="Calibri Light" panose="020F0302020204030204" pitchFamily="34" charset="0"/>
                <a:cs typeface="Calibri Light" panose="020F0302020204030204" pitchFamily="34" charset="0"/>
              </a:rPr>
              <a:t> </a:t>
            </a:r>
            <a:r>
              <a:rPr lang="hr-HR" sz="3200" dirty="0" err="1">
                <a:latin typeface="Calibri Light" panose="020F0302020204030204" pitchFamily="34" charset="0"/>
                <a:ea typeface="Calibri Light" panose="020F0302020204030204" pitchFamily="34" charset="0"/>
                <a:cs typeface="Calibri Light" panose="020F0302020204030204" pitchFamily="34" charset="0"/>
              </a:rPr>
              <a:t>NQF</a:t>
            </a:r>
            <a:r>
              <a:rPr lang="hr-HR" sz="3200" dirty="0">
                <a:latin typeface="Calibri Light" panose="020F0302020204030204" pitchFamily="34" charset="0"/>
                <a:ea typeface="Calibri Light" panose="020F0302020204030204" pitchFamily="34" charset="0"/>
                <a:cs typeface="Calibri Light" panose="020F0302020204030204" pitchFamily="34" charset="0"/>
              </a:rPr>
              <a:t>: Croatian </a:t>
            </a:r>
            <a:r>
              <a:rPr lang="hr-HR" sz="3200" dirty="0" err="1">
                <a:latin typeface="Calibri Light" panose="020F0302020204030204" pitchFamily="34" charset="0"/>
                <a:ea typeface="Calibri Light" panose="020F0302020204030204" pitchFamily="34" charset="0"/>
                <a:cs typeface="Calibri Light" panose="020F0302020204030204" pitchFamily="34" charset="0"/>
              </a:rPr>
              <a:t>Qualifications</a:t>
            </a:r>
            <a:r>
              <a:rPr lang="hr-HR" sz="3200" dirty="0">
                <a:latin typeface="Calibri Light" panose="020F0302020204030204" pitchFamily="34" charset="0"/>
                <a:ea typeface="Calibri Light" panose="020F0302020204030204" pitchFamily="34" charset="0"/>
                <a:cs typeface="Calibri Light" panose="020F0302020204030204" pitchFamily="34" charset="0"/>
              </a:rPr>
              <a:t> Framework (</a:t>
            </a:r>
            <a:r>
              <a:rPr lang="hr-HR" sz="3200" dirty="0">
                <a:latin typeface="Calibri Light" panose="020F0302020204030204" pitchFamily="34" charset="0"/>
                <a:ea typeface="Calibri Light" panose="020F0302020204030204" pitchFamily="34" charset="0"/>
                <a:cs typeface="Calibri Light" panose="020F0302020204030204" pitchFamily="34" charset="0"/>
                <a:hlinkClick r:id="rId7"/>
              </a:rPr>
              <a:t>HKO/</a:t>
            </a:r>
            <a:r>
              <a:rPr lang="hr-HR" sz="3200" dirty="0" err="1">
                <a:latin typeface="Calibri Light" panose="020F0302020204030204" pitchFamily="34" charset="0"/>
                <a:ea typeface="Calibri Light" panose="020F0302020204030204" pitchFamily="34" charset="0"/>
                <a:cs typeface="Calibri Light" panose="020F0302020204030204" pitchFamily="34" charset="0"/>
                <a:hlinkClick r:id="rId7"/>
              </a:rPr>
              <a:t>CROQF</a:t>
            </a:r>
            <a:r>
              <a:rPr lang="hr-HR" sz="3200" dirty="0">
                <a:latin typeface="Calibri Light" panose="020F0302020204030204" pitchFamily="34" charset="0"/>
                <a:ea typeface="Calibri Light" panose="020F0302020204030204" pitchFamily="34" charset="0"/>
                <a:cs typeface="Calibri Light" panose="020F0302020204030204" pitchFamily="34" charset="0"/>
              </a:rPr>
              <a:t>); </a:t>
            </a:r>
            <a:r>
              <a:rPr lang="hr-HR" sz="3200" dirty="0" err="1">
                <a:latin typeface="Calibri Light" panose="020F0302020204030204" pitchFamily="34" charset="0"/>
                <a:ea typeface="Calibri Light" panose="020F0302020204030204" pitchFamily="34" charset="0"/>
                <a:cs typeface="Calibri Light" panose="020F0302020204030204" pitchFamily="34" charset="0"/>
              </a:rPr>
              <a:t>Spanish</a:t>
            </a:r>
            <a:r>
              <a:rPr lang="hr-HR" sz="3200" dirty="0">
                <a:latin typeface="Calibri Light" panose="020F0302020204030204" pitchFamily="34" charset="0"/>
                <a:ea typeface="Calibri Light" panose="020F0302020204030204" pitchFamily="34" charset="0"/>
                <a:cs typeface="Calibri Light" panose="020F0302020204030204" pitchFamily="34" charset="0"/>
              </a:rPr>
              <a:t> </a:t>
            </a:r>
            <a:r>
              <a:rPr lang="hr-HR" sz="3200" dirty="0" err="1">
                <a:latin typeface="Calibri Light" panose="020F0302020204030204" pitchFamily="34" charset="0"/>
                <a:ea typeface="Calibri Light" panose="020F0302020204030204" pitchFamily="34" charset="0"/>
                <a:cs typeface="Calibri Light" panose="020F0302020204030204" pitchFamily="34" charset="0"/>
              </a:rPr>
              <a:t>Qualifications</a:t>
            </a:r>
            <a:r>
              <a:rPr lang="hr-HR" sz="3200" dirty="0">
                <a:latin typeface="Calibri Light" panose="020F0302020204030204" pitchFamily="34" charset="0"/>
                <a:ea typeface="Calibri Light" panose="020F0302020204030204" pitchFamily="34" charset="0"/>
                <a:cs typeface="Calibri Light" panose="020F0302020204030204" pitchFamily="34" charset="0"/>
              </a:rPr>
              <a:t> Framework (</a:t>
            </a:r>
            <a:r>
              <a:rPr lang="hr-HR" sz="3200" dirty="0">
                <a:latin typeface="Calibri Light" panose="020F0302020204030204" pitchFamily="34" charset="0"/>
                <a:ea typeface="Calibri Light" panose="020F0302020204030204" pitchFamily="34" charset="0"/>
                <a:cs typeface="Calibri Light" panose="020F0302020204030204" pitchFamily="34" charset="0"/>
                <a:hlinkClick r:id="rId8"/>
              </a:rPr>
              <a:t>MECU</a:t>
            </a:r>
            <a:r>
              <a:rPr lang="hr-HR" sz="3200" dirty="0">
                <a:latin typeface="Calibri Light" panose="020F0302020204030204" pitchFamily="34" charset="0"/>
                <a:ea typeface="Calibri Light" panose="020F0302020204030204" pitchFamily="34" charset="0"/>
                <a:cs typeface="Calibri Light" panose="020F0302020204030204" pitchFamily="34" charset="0"/>
              </a:rPr>
              <a:t>); Malta </a:t>
            </a:r>
            <a:r>
              <a:rPr lang="hr-HR" sz="3200" dirty="0" err="1">
                <a:latin typeface="Calibri Light" panose="020F0302020204030204" pitchFamily="34" charset="0"/>
                <a:ea typeface="Calibri Light" panose="020F0302020204030204" pitchFamily="34" charset="0"/>
                <a:cs typeface="Calibri Light" panose="020F0302020204030204" pitchFamily="34" charset="0"/>
              </a:rPr>
              <a:t>Qualifications</a:t>
            </a:r>
            <a:r>
              <a:rPr lang="hr-HR" sz="3200" dirty="0">
                <a:latin typeface="Calibri Light" panose="020F0302020204030204" pitchFamily="34" charset="0"/>
                <a:ea typeface="Calibri Light" panose="020F0302020204030204" pitchFamily="34" charset="0"/>
                <a:cs typeface="Calibri Light" panose="020F0302020204030204" pitchFamily="34" charset="0"/>
              </a:rPr>
              <a:t> Framework (</a:t>
            </a:r>
            <a:r>
              <a:rPr lang="hr-HR" sz="3200" dirty="0">
                <a:latin typeface="Calibri Light" panose="020F0302020204030204" pitchFamily="34" charset="0"/>
                <a:ea typeface="Calibri Light" panose="020F0302020204030204" pitchFamily="34" charset="0"/>
                <a:cs typeface="Calibri Light" panose="020F0302020204030204" pitchFamily="34" charset="0"/>
                <a:hlinkClick r:id="rId9"/>
              </a:rPr>
              <a:t>MQF</a:t>
            </a:r>
            <a:r>
              <a:rPr lang="hr-HR" sz="3200" dirty="0">
                <a:latin typeface="Calibri Light" panose="020F0302020204030204" pitchFamily="34" charset="0"/>
                <a:ea typeface="Calibri Light" panose="020F0302020204030204" pitchFamily="34" charset="0"/>
                <a:cs typeface="Calibri Light" panose="020F0302020204030204" pitchFamily="34" charset="0"/>
              </a:rPr>
              <a:t>); </a:t>
            </a:r>
            <a:r>
              <a:rPr lang="hr-HR" sz="3200" dirty="0" err="1">
                <a:latin typeface="Calibri Light" panose="020F0302020204030204" pitchFamily="34" charset="0"/>
                <a:ea typeface="Calibri Light" panose="020F0302020204030204" pitchFamily="34" charset="0"/>
                <a:cs typeface="Calibri Light" panose="020F0302020204030204" pitchFamily="34" charset="0"/>
              </a:rPr>
              <a:t>Polish</a:t>
            </a:r>
            <a:r>
              <a:rPr lang="hr-HR" sz="3200" dirty="0">
                <a:latin typeface="Calibri Light" panose="020F0302020204030204" pitchFamily="34" charset="0"/>
                <a:ea typeface="Calibri Light" panose="020F0302020204030204" pitchFamily="34" charset="0"/>
                <a:cs typeface="Calibri Light" panose="020F0302020204030204" pitchFamily="34" charset="0"/>
              </a:rPr>
              <a:t> </a:t>
            </a:r>
            <a:r>
              <a:rPr lang="hr-HR" sz="3200" dirty="0" err="1">
                <a:latin typeface="Calibri Light" panose="020F0302020204030204" pitchFamily="34" charset="0"/>
                <a:ea typeface="Calibri Light" panose="020F0302020204030204" pitchFamily="34" charset="0"/>
                <a:cs typeface="Calibri Light" panose="020F0302020204030204" pitchFamily="34" charset="0"/>
              </a:rPr>
              <a:t>Qualifications</a:t>
            </a:r>
            <a:r>
              <a:rPr lang="hr-HR" sz="3200" dirty="0">
                <a:latin typeface="Calibri Light" panose="020F0302020204030204" pitchFamily="34" charset="0"/>
                <a:ea typeface="Calibri Light" panose="020F0302020204030204" pitchFamily="34" charset="0"/>
                <a:cs typeface="Calibri Light" panose="020F0302020204030204" pitchFamily="34" charset="0"/>
              </a:rPr>
              <a:t> Framework (</a:t>
            </a:r>
            <a:r>
              <a:rPr lang="hr-HR" sz="3200" dirty="0">
                <a:latin typeface="Calibri Light" panose="020F0302020204030204" pitchFamily="34" charset="0"/>
                <a:ea typeface="Calibri Light" panose="020F0302020204030204" pitchFamily="34" charset="0"/>
                <a:cs typeface="Calibri Light" panose="020F0302020204030204" pitchFamily="34" charset="0"/>
                <a:hlinkClick r:id="rId10"/>
              </a:rPr>
              <a:t>PRK/</a:t>
            </a:r>
            <a:r>
              <a:rPr lang="hr-HR" sz="3200" dirty="0" err="1">
                <a:latin typeface="Calibri Light" panose="020F0302020204030204" pitchFamily="34" charset="0"/>
                <a:ea typeface="Calibri Light" panose="020F0302020204030204" pitchFamily="34" charset="0"/>
                <a:cs typeface="Calibri Light" panose="020F0302020204030204" pitchFamily="34" charset="0"/>
                <a:hlinkClick r:id="rId10"/>
              </a:rPr>
              <a:t>PQF</a:t>
            </a:r>
            <a:r>
              <a:rPr lang="hr-HR" sz="3200" dirty="0">
                <a:latin typeface="Calibri Light" panose="020F0302020204030204" pitchFamily="34" charset="0"/>
                <a:ea typeface="Calibri Light" panose="020F0302020204030204" pitchFamily="34" charset="0"/>
                <a:cs typeface="Calibri Light" panose="020F0302020204030204" pitchFamily="34" charset="0"/>
              </a:rPr>
              <a:t>)</a:t>
            </a:r>
          </a:p>
          <a:p>
            <a:pPr marL="457200" indent="-457200" algn="just">
              <a:buFont typeface="Arial" panose="020B0604020202020204" pitchFamily="34" charset="0"/>
              <a:buChar char="•"/>
            </a:pP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036501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Learning outcomes: why they matter</a:t>
            </a:r>
            <a:r>
              <a:rPr lang="hr-HR" sz="4400" b="1" dirty="0">
                <a:latin typeface="Calibri Light" panose="020F0302020204030204" pitchFamily="34" charset="0"/>
                <a:ea typeface="Calibri Light" panose="020F0302020204030204" pitchFamily="34" charset="0"/>
                <a:cs typeface="Calibri Light" panose="020F0302020204030204" pitchFamily="34" charset="0"/>
              </a:rPr>
              <a:t>?</a:t>
            </a: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7333295"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Core element of Bologna tools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Focus on </a:t>
            </a:r>
            <a:r>
              <a:rPr lang="en-US" sz="3600" b="1" dirty="0">
                <a:latin typeface="Calibri Light" panose="020F0302020204030204" pitchFamily="34" charset="0"/>
                <a:ea typeface="Calibri Light" panose="020F0302020204030204" pitchFamily="34" charset="0"/>
                <a:cs typeface="Calibri Light" panose="020F0302020204030204" pitchFamily="34" charset="0"/>
              </a:rPr>
              <a:t>what learners can do</a:t>
            </a:r>
            <a:endParaRPr lang="hr-HR" sz="36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Basis for workload, assessment and recognition</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Essential for micro-credentials</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2" name="Thought Bubble: Cloud 1">
            <a:extLst>
              <a:ext uri="{FF2B5EF4-FFF2-40B4-BE49-F238E27FC236}">
                <a16:creationId xmlns:a16="http://schemas.microsoft.com/office/drawing/2014/main" id="{3A26D55B-BB3A-48DA-8D32-40FDB3CF2E7A}"/>
              </a:ext>
            </a:extLst>
          </p:cNvPr>
          <p:cNvSpPr/>
          <p:nvPr/>
        </p:nvSpPr>
        <p:spPr>
          <a:xfrm>
            <a:off x="7820809" y="2269864"/>
            <a:ext cx="4109421" cy="3033656"/>
          </a:xfrm>
          <a:prstGeom prst="cloudCallout">
            <a:avLst>
              <a:gd name="adj1" fmla="val -93870"/>
              <a:gd name="adj2" fmla="val 221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7A8AAE12-C4D7-4779-AEC5-07DFE4D8B5FB}"/>
              </a:ext>
            </a:extLst>
          </p:cNvPr>
          <p:cNvSpPr txBox="1"/>
          <p:nvPr/>
        </p:nvSpPr>
        <p:spPr>
          <a:xfrm>
            <a:off x="8191947" y="2878751"/>
            <a:ext cx="3367144" cy="1815882"/>
          </a:xfrm>
          <a:prstGeom prst="rect">
            <a:avLst/>
          </a:prstGeom>
          <a:noFill/>
        </p:spPr>
        <p:txBody>
          <a:bodyPr wrap="square">
            <a:spAutoFit/>
          </a:bodyPr>
          <a:lstStyle/>
          <a:p>
            <a:pPr algn="ctr"/>
            <a:r>
              <a:rPr lang="en-US" sz="2800" dirty="0">
                <a:latin typeface="Calibri Light" panose="020F0302020204030204" pitchFamily="34" charset="0"/>
                <a:ea typeface="Calibri Light" panose="020F0302020204030204" pitchFamily="34" charset="0"/>
                <a:cs typeface="Calibri Light" panose="020F0302020204030204" pitchFamily="34" charset="0"/>
              </a:rPr>
              <a:t>Do your short courses usually start from learning outcomes or from content</a:t>
            </a:r>
            <a:r>
              <a:rPr lang="hr-HR" sz="2800" dirty="0">
                <a:latin typeface="Calibri Light" panose="020F0302020204030204" pitchFamily="34" charset="0"/>
                <a:ea typeface="Calibri Light" panose="020F0302020204030204" pitchFamily="34" charset="0"/>
                <a:cs typeface="Calibri Light" panose="020F0302020204030204" pitchFamily="34" charset="0"/>
              </a:rPr>
              <a:t>?</a:t>
            </a:r>
            <a:endParaRPr lang="en-US" sz="28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155496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hr-HR" sz="4400" b="1" dirty="0">
                <a:latin typeface="Calibri Light" panose="020F0302020204030204" pitchFamily="34" charset="0"/>
                <a:ea typeface="Calibri Light" panose="020F0302020204030204" pitchFamily="34" charset="0"/>
                <a:cs typeface="Calibri Light" panose="020F0302020204030204" pitchFamily="34" charset="0"/>
              </a:rPr>
              <a:t>Learning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outcomes</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structure</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b="1" dirty="0">
                <a:latin typeface="Calibri Light" panose="020F0302020204030204" pitchFamily="34" charset="0"/>
                <a:ea typeface="Calibri Light" panose="020F0302020204030204" pitchFamily="34" charset="0"/>
                <a:cs typeface="Calibri Light" panose="020F0302020204030204" pitchFamily="34" charset="0"/>
              </a:rPr>
              <a:t>Knowledge</a:t>
            </a:r>
            <a:r>
              <a:rPr lang="en-US" sz="3600" dirty="0">
                <a:latin typeface="Calibri Light" panose="020F0302020204030204" pitchFamily="34" charset="0"/>
                <a:ea typeface="Calibri Light" panose="020F0302020204030204" pitchFamily="34" charset="0"/>
                <a:cs typeface="Calibri Light" panose="020F0302020204030204" pitchFamily="34" charset="0"/>
              </a:rPr>
              <a:t> </a:t>
            </a:r>
            <a:r>
              <a:rPr lang="hr-HR" sz="3600" dirty="0">
                <a:latin typeface="Calibri Light" panose="020F0302020204030204" pitchFamily="34" charset="0"/>
                <a:ea typeface="Calibri Light" panose="020F0302020204030204" pitchFamily="34" charset="0"/>
                <a:cs typeface="Calibri Light" panose="020F0302020204030204" pitchFamily="34" charset="0"/>
              </a:rPr>
              <a:t>-</a:t>
            </a:r>
            <a:r>
              <a:rPr lang="en-US" sz="3600" dirty="0">
                <a:latin typeface="Calibri Light" panose="020F0302020204030204" pitchFamily="34" charset="0"/>
                <a:ea typeface="Calibri Light" panose="020F0302020204030204" pitchFamily="34" charset="0"/>
                <a:cs typeface="Calibri Light" panose="020F0302020204030204" pitchFamily="34" charset="0"/>
              </a:rPr>
              <a:t> what the learner knows and understands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b="1" dirty="0">
                <a:latin typeface="Calibri Light" panose="020F0302020204030204" pitchFamily="34" charset="0"/>
                <a:ea typeface="Calibri Light" panose="020F0302020204030204" pitchFamily="34" charset="0"/>
                <a:cs typeface="Calibri Light" panose="020F0302020204030204" pitchFamily="34" charset="0"/>
              </a:rPr>
              <a:t>Skills</a:t>
            </a:r>
            <a:r>
              <a:rPr lang="en-US" sz="3600" dirty="0">
                <a:latin typeface="Calibri Light" panose="020F0302020204030204" pitchFamily="34" charset="0"/>
                <a:ea typeface="Calibri Light" panose="020F0302020204030204" pitchFamily="34" charset="0"/>
                <a:cs typeface="Calibri Light" panose="020F0302020204030204" pitchFamily="34" charset="0"/>
              </a:rPr>
              <a:t> </a:t>
            </a:r>
            <a:r>
              <a:rPr lang="hr-HR" sz="3600" dirty="0">
                <a:latin typeface="Calibri Light" panose="020F0302020204030204" pitchFamily="34" charset="0"/>
                <a:ea typeface="Calibri Light" panose="020F0302020204030204" pitchFamily="34" charset="0"/>
                <a:cs typeface="Calibri Light" panose="020F0302020204030204" pitchFamily="34" charset="0"/>
              </a:rPr>
              <a:t>-</a:t>
            </a:r>
            <a:r>
              <a:rPr lang="en-US" sz="3600" dirty="0">
                <a:latin typeface="Calibri Light" panose="020F0302020204030204" pitchFamily="34" charset="0"/>
                <a:ea typeface="Calibri Light" panose="020F0302020204030204" pitchFamily="34" charset="0"/>
                <a:cs typeface="Calibri Light" panose="020F0302020204030204" pitchFamily="34" charset="0"/>
              </a:rPr>
              <a:t> what the learner is able to do</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b="1" dirty="0">
                <a:latin typeface="Calibri Light" panose="020F0302020204030204" pitchFamily="34" charset="0"/>
                <a:ea typeface="Calibri Light" panose="020F0302020204030204" pitchFamily="34" charset="0"/>
                <a:cs typeface="Calibri Light" panose="020F0302020204030204" pitchFamily="34" charset="0"/>
              </a:rPr>
              <a:t>Responsibility and autonomy </a:t>
            </a:r>
            <a:r>
              <a:rPr lang="hr-HR" sz="3600" dirty="0">
                <a:latin typeface="Calibri Light" panose="020F0302020204030204" pitchFamily="34" charset="0"/>
                <a:ea typeface="Calibri Light" panose="020F0302020204030204" pitchFamily="34" charset="0"/>
                <a:cs typeface="Calibri Light" panose="020F0302020204030204" pitchFamily="34" charset="0"/>
              </a:rPr>
              <a:t>-</a:t>
            </a:r>
            <a:r>
              <a:rPr lang="en-US" sz="3600" dirty="0">
                <a:latin typeface="Calibri Light" panose="020F0302020204030204" pitchFamily="34" charset="0"/>
                <a:ea typeface="Calibri Light" panose="020F0302020204030204" pitchFamily="34" charset="0"/>
                <a:cs typeface="Calibri Light" panose="020F0302020204030204" pitchFamily="34" charset="0"/>
              </a:rPr>
              <a:t> level of independence and accountability</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86392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hr-HR" sz="4400" b="1" dirty="0">
                <a:latin typeface="Calibri Light" panose="020F0302020204030204" pitchFamily="34" charset="0"/>
                <a:ea typeface="Calibri Light" panose="020F0302020204030204" pitchFamily="34" charset="0"/>
                <a:cs typeface="Calibri Light" panose="020F0302020204030204" pitchFamily="34" charset="0"/>
              </a:rPr>
              <a:t>Writing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good</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learning</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outcomes</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7353751"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Use </a:t>
            </a:r>
            <a:r>
              <a:rPr lang="en-US" sz="3600" b="1" dirty="0">
                <a:latin typeface="Calibri Light" panose="020F0302020204030204" pitchFamily="34" charset="0"/>
                <a:ea typeface="Calibri Light" panose="020F0302020204030204" pitchFamily="34" charset="0"/>
                <a:cs typeface="Calibri Light" panose="020F0302020204030204" pitchFamily="34" charset="0"/>
              </a:rPr>
              <a:t>clear and measurable verbs</a:t>
            </a:r>
            <a:endParaRPr lang="hr-HR" sz="36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Focus on </a:t>
            </a:r>
            <a:r>
              <a:rPr lang="en-US" sz="3600" b="1" dirty="0">
                <a:latin typeface="Calibri Light" panose="020F0302020204030204" pitchFamily="34" charset="0"/>
                <a:ea typeface="Calibri Light" panose="020F0302020204030204" pitchFamily="34" charset="0"/>
                <a:cs typeface="Calibri Light" panose="020F0302020204030204" pitchFamily="34" charset="0"/>
              </a:rPr>
              <a:t>learner achievement</a:t>
            </a:r>
            <a:r>
              <a:rPr lang="en-US" sz="3600" dirty="0">
                <a:latin typeface="Calibri Light" panose="020F0302020204030204" pitchFamily="34" charset="0"/>
                <a:ea typeface="Calibri Light" panose="020F0302020204030204" pitchFamily="34" charset="0"/>
                <a:cs typeface="Calibri Light" panose="020F0302020204030204" pitchFamily="34" charset="0"/>
              </a:rPr>
              <a:t>, not teaching content</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b="1" dirty="0">
                <a:latin typeface="Calibri Light" panose="020F0302020204030204" pitchFamily="34" charset="0"/>
                <a:ea typeface="Calibri Light" panose="020F0302020204030204" pitchFamily="34" charset="0"/>
                <a:cs typeface="Calibri Light" panose="020F0302020204030204" pitchFamily="34" charset="0"/>
              </a:rPr>
              <a:t>Avoid vague terms </a:t>
            </a:r>
            <a:r>
              <a:rPr lang="en-US" sz="3600" dirty="0">
                <a:latin typeface="Calibri Light" panose="020F0302020204030204" pitchFamily="34" charset="0"/>
                <a:ea typeface="Calibri Light" panose="020F0302020204030204" pitchFamily="34" charset="0"/>
                <a:cs typeface="Calibri Light" panose="020F0302020204030204" pitchFamily="34" charset="0"/>
              </a:rPr>
              <a:t>(e.g.</a:t>
            </a:r>
            <a:r>
              <a:rPr lang="hr-HR" sz="3600" dirty="0">
                <a:latin typeface="Calibri Light" panose="020F0302020204030204" pitchFamily="34" charset="0"/>
                <a:ea typeface="Calibri Light" panose="020F0302020204030204" pitchFamily="34" charset="0"/>
                <a:cs typeface="Calibri Light" panose="020F0302020204030204" pitchFamily="34" charset="0"/>
              </a:rPr>
              <a:t>,</a:t>
            </a:r>
            <a:r>
              <a:rPr lang="en-US" sz="3600" dirty="0">
                <a:latin typeface="Calibri Light" panose="020F0302020204030204" pitchFamily="34" charset="0"/>
                <a:ea typeface="Calibri Light" panose="020F0302020204030204" pitchFamily="34" charset="0"/>
                <a:cs typeface="Calibri Light" panose="020F0302020204030204" pitchFamily="34" charset="0"/>
              </a:rPr>
              <a:t> understand, be familiar with)</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Align outcomes with </a:t>
            </a:r>
            <a:r>
              <a:rPr lang="en-US" sz="3600" b="1" dirty="0">
                <a:latin typeface="Calibri Light" panose="020F0302020204030204" pitchFamily="34" charset="0"/>
                <a:ea typeface="Calibri Light" panose="020F0302020204030204" pitchFamily="34" charset="0"/>
                <a:cs typeface="Calibri Light" panose="020F0302020204030204" pitchFamily="34" charset="0"/>
              </a:rPr>
              <a:t>knowledge, skills and responsibility</a:t>
            </a:r>
            <a:endParaRPr lang="hr-HR" sz="32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hought Bubble: Cloud 5">
            <a:extLst>
              <a:ext uri="{FF2B5EF4-FFF2-40B4-BE49-F238E27FC236}">
                <a16:creationId xmlns:a16="http://schemas.microsoft.com/office/drawing/2014/main" id="{F31FA503-1FAC-4E33-9605-5C1A2E874B22}"/>
              </a:ext>
            </a:extLst>
          </p:cNvPr>
          <p:cNvSpPr/>
          <p:nvPr/>
        </p:nvSpPr>
        <p:spPr>
          <a:xfrm>
            <a:off x="7820809" y="2269864"/>
            <a:ext cx="4109421" cy="3033656"/>
          </a:xfrm>
          <a:prstGeom prst="cloudCallout">
            <a:avLst>
              <a:gd name="adj1" fmla="val -71356"/>
              <a:gd name="adj2" fmla="val -2721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6ABA802B-ADA9-4B8D-AB94-40C5A47962BA}"/>
              </a:ext>
            </a:extLst>
          </p:cNvPr>
          <p:cNvSpPr txBox="1"/>
          <p:nvPr/>
        </p:nvSpPr>
        <p:spPr>
          <a:xfrm>
            <a:off x="8191947" y="2878751"/>
            <a:ext cx="3367144" cy="1815882"/>
          </a:xfrm>
          <a:prstGeom prst="rect">
            <a:avLst/>
          </a:prstGeom>
          <a:noFill/>
        </p:spPr>
        <p:txBody>
          <a:bodyPr wrap="square">
            <a:spAutoFit/>
          </a:bodyPr>
          <a:lstStyle/>
          <a:p>
            <a:pPr algn="ctr"/>
            <a:r>
              <a:rPr lang="en-US" sz="2800" dirty="0">
                <a:latin typeface="Calibri Light" panose="020F0302020204030204" pitchFamily="34" charset="0"/>
                <a:ea typeface="Calibri Light" panose="020F0302020204030204" pitchFamily="34" charset="0"/>
                <a:cs typeface="Calibri Light" panose="020F0302020204030204" pitchFamily="34" charset="0"/>
              </a:rPr>
              <a:t>Do you already use learning outcomes in this format in your institution?</a:t>
            </a:r>
          </a:p>
        </p:txBody>
      </p:sp>
    </p:spTree>
    <p:extLst>
      <p:ext uri="{BB962C8B-B14F-4D97-AF65-F5344CB8AC3E}">
        <p14:creationId xmlns:p14="http://schemas.microsoft.com/office/powerpoint/2010/main" val="3558891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Bloom</a:t>
            </a:r>
            <a:r>
              <a:rPr lang="hr-HR" sz="4400" b="1" dirty="0">
                <a:latin typeface="Calibri Light" panose="020F0302020204030204" pitchFamily="34" charset="0"/>
                <a:ea typeface="Calibri Light" panose="020F0302020204030204" pitchFamily="34" charset="0"/>
                <a:cs typeface="Calibri Light" panose="020F0302020204030204" pitchFamily="34" charset="0"/>
              </a:rPr>
              <a:t>’</a:t>
            </a:r>
            <a:r>
              <a:rPr lang="en-US" sz="4400" b="1" dirty="0">
                <a:latin typeface="Calibri Light" panose="020F0302020204030204" pitchFamily="34" charset="0"/>
                <a:ea typeface="Calibri Light" panose="020F0302020204030204" pitchFamily="34" charset="0"/>
                <a:cs typeface="Calibri Light" panose="020F0302020204030204" pitchFamily="34" charset="0"/>
              </a:rPr>
              <a:t>s taxonomy (very short overview)</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6425777"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Supports </a:t>
            </a:r>
            <a:r>
              <a:rPr lang="en-US" sz="3600" b="1" dirty="0">
                <a:latin typeface="Calibri Light" panose="020F0302020204030204" pitchFamily="34" charset="0"/>
                <a:ea typeface="Calibri Light" panose="020F0302020204030204" pitchFamily="34" charset="0"/>
                <a:cs typeface="Calibri Light" panose="020F0302020204030204" pitchFamily="34" charset="0"/>
              </a:rPr>
              <a:t>progression</a:t>
            </a:r>
            <a:r>
              <a:rPr lang="en-US" sz="3600" dirty="0">
                <a:latin typeface="Calibri Light" panose="020F0302020204030204" pitchFamily="34" charset="0"/>
                <a:ea typeface="Calibri Light" panose="020F0302020204030204" pitchFamily="34" charset="0"/>
                <a:cs typeface="Calibri Light" panose="020F0302020204030204" pitchFamily="34" charset="0"/>
              </a:rPr>
              <a:t> in learning outcomes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Helps choose </a:t>
            </a:r>
            <a:r>
              <a:rPr lang="en-US" sz="3600" b="1" dirty="0">
                <a:latin typeface="Calibri Light" panose="020F0302020204030204" pitchFamily="34" charset="0"/>
                <a:ea typeface="Calibri Light" panose="020F0302020204030204" pitchFamily="34" charset="0"/>
                <a:cs typeface="Calibri Light" panose="020F0302020204030204" pitchFamily="34" charset="0"/>
                <a:hlinkClick r:id="rId5"/>
              </a:rPr>
              <a:t>appropriate verbs</a:t>
            </a:r>
            <a:endParaRPr lang="hr-HR" sz="3600" b="1"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Ensures the right </a:t>
            </a:r>
            <a:r>
              <a:rPr lang="en-US" sz="3600" b="1" dirty="0">
                <a:latin typeface="Calibri Light" panose="020F0302020204030204" pitchFamily="34" charset="0"/>
                <a:ea typeface="Calibri Light" panose="020F0302020204030204" pitchFamily="34" charset="0"/>
                <a:cs typeface="Calibri Light" panose="020F0302020204030204" pitchFamily="34" charset="0"/>
              </a:rPr>
              <a:t>level of complexity</a:t>
            </a:r>
            <a:endParaRPr lang="hr-HR" sz="32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hought Bubble: Cloud 5">
            <a:extLst>
              <a:ext uri="{FF2B5EF4-FFF2-40B4-BE49-F238E27FC236}">
                <a16:creationId xmlns:a16="http://schemas.microsoft.com/office/drawing/2014/main" id="{D4435AB0-7B03-4134-AFA7-0FD1661ED132}"/>
              </a:ext>
            </a:extLst>
          </p:cNvPr>
          <p:cNvSpPr/>
          <p:nvPr/>
        </p:nvSpPr>
        <p:spPr>
          <a:xfrm>
            <a:off x="7820809" y="2269864"/>
            <a:ext cx="4109421" cy="3033656"/>
          </a:xfrm>
          <a:prstGeom prst="cloudCallout">
            <a:avLst>
              <a:gd name="adj1" fmla="val -71356"/>
              <a:gd name="adj2" fmla="val -2721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0E948A70-F9C5-4E4D-BA65-6E774C023E17}"/>
              </a:ext>
            </a:extLst>
          </p:cNvPr>
          <p:cNvSpPr txBox="1"/>
          <p:nvPr/>
        </p:nvSpPr>
        <p:spPr>
          <a:xfrm>
            <a:off x="8191947" y="2878751"/>
            <a:ext cx="3367144" cy="1384995"/>
          </a:xfrm>
          <a:prstGeom prst="rect">
            <a:avLst/>
          </a:prstGeom>
          <a:noFill/>
        </p:spPr>
        <p:txBody>
          <a:bodyPr wrap="square">
            <a:spAutoFit/>
          </a:bodyPr>
          <a:lstStyle/>
          <a:p>
            <a:pPr algn="ctr"/>
            <a:r>
              <a:rPr lang="en-US" sz="2800" b="1" dirty="0">
                <a:latin typeface="Calibri Light" panose="020F0302020204030204" pitchFamily="34" charset="0"/>
                <a:ea typeface="Calibri Light" panose="020F0302020204030204" pitchFamily="34" charset="0"/>
                <a:cs typeface="Calibri Light" panose="020F0302020204030204" pitchFamily="34" charset="0"/>
              </a:rPr>
              <a:t>We won’t go into theory</a:t>
            </a:r>
            <a:r>
              <a:rPr lang="hr-HR" sz="2800" b="1" dirty="0">
                <a:latin typeface="Calibri Light" panose="020F0302020204030204" pitchFamily="34" charset="0"/>
                <a:ea typeface="Calibri Light" panose="020F0302020204030204" pitchFamily="34" charset="0"/>
                <a:cs typeface="Calibri Light" panose="020F0302020204030204" pitchFamily="34" charset="0"/>
              </a:rPr>
              <a:t> </a:t>
            </a:r>
            <a:r>
              <a:rPr lang="hr-HR" sz="2800" dirty="0">
                <a:latin typeface="Calibri Light" panose="020F0302020204030204" pitchFamily="34" charset="0"/>
                <a:ea typeface="Calibri Light" panose="020F0302020204030204" pitchFamily="34" charset="0"/>
                <a:cs typeface="Calibri Light" panose="020F0302020204030204" pitchFamily="34" charset="0"/>
              </a:rPr>
              <a:t>- </a:t>
            </a:r>
            <a:r>
              <a:rPr lang="en-US" sz="2800" dirty="0">
                <a:latin typeface="Calibri Light" panose="020F0302020204030204" pitchFamily="34" charset="0"/>
                <a:ea typeface="Calibri Light" panose="020F0302020204030204" pitchFamily="34" charset="0"/>
                <a:cs typeface="Calibri Light" panose="020F0302020204030204" pitchFamily="34" charset="0"/>
              </a:rPr>
              <a:t>only what we need for practice</a:t>
            </a:r>
          </a:p>
        </p:txBody>
      </p:sp>
    </p:spTree>
    <p:extLst>
      <p:ext uri="{BB962C8B-B14F-4D97-AF65-F5344CB8AC3E}">
        <p14:creationId xmlns:p14="http://schemas.microsoft.com/office/powerpoint/2010/main" val="1391825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Choosing the right verbs</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4000" dirty="0">
                <a:latin typeface="Calibri Light" panose="020F0302020204030204" pitchFamily="34" charset="0"/>
                <a:ea typeface="Calibri Light" panose="020F0302020204030204" pitchFamily="34" charset="0"/>
                <a:cs typeface="Calibri Light" panose="020F0302020204030204" pitchFamily="34" charset="0"/>
              </a:rPr>
              <a:t>❌ </a:t>
            </a:r>
            <a:r>
              <a:rPr lang="en-US" sz="4000" b="1" dirty="0">
                <a:latin typeface="Calibri Light" panose="020F0302020204030204" pitchFamily="34" charset="0"/>
                <a:ea typeface="Calibri Light" panose="020F0302020204030204" pitchFamily="34" charset="0"/>
                <a:cs typeface="Calibri Light" panose="020F0302020204030204" pitchFamily="34" charset="0"/>
              </a:rPr>
              <a:t>Avoid vague verbs</a:t>
            </a:r>
            <a:r>
              <a:rPr lang="hr-HR" sz="4000" dirty="0">
                <a:latin typeface="Calibri Light" panose="020F0302020204030204" pitchFamily="34" charset="0"/>
                <a:ea typeface="Calibri Light" panose="020F0302020204030204" pitchFamily="34" charset="0"/>
                <a:cs typeface="Calibri Light" panose="020F0302020204030204" pitchFamily="34" charset="0"/>
              </a:rPr>
              <a:t>		</a:t>
            </a:r>
            <a:r>
              <a:rPr lang="en-US" sz="4000" dirty="0">
                <a:latin typeface="Calibri Light" panose="020F0302020204030204" pitchFamily="34" charset="0"/>
                <a:ea typeface="Calibri Light" panose="020F0302020204030204" pitchFamily="34" charset="0"/>
                <a:cs typeface="Calibri Light" panose="020F0302020204030204" pitchFamily="34" charset="0"/>
              </a:rPr>
              <a:t>✅ </a:t>
            </a:r>
            <a:r>
              <a:rPr lang="en-US" sz="4000" b="1" dirty="0">
                <a:latin typeface="Calibri Light" panose="020F0302020204030204" pitchFamily="34" charset="0"/>
                <a:ea typeface="Calibri Light" panose="020F0302020204030204" pitchFamily="34" charset="0"/>
                <a:cs typeface="Calibri Light" panose="020F0302020204030204" pitchFamily="34" charset="0"/>
              </a:rPr>
              <a:t>Use clear action verbs </a:t>
            </a:r>
          </a:p>
          <a:p>
            <a:pPr algn="just"/>
            <a:r>
              <a:rPr lang="hr-HR" sz="4000" dirty="0">
                <a:latin typeface="Calibri Light" panose="020F0302020204030204" pitchFamily="34" charset="0"/>
                <a:ea typeface="Calibri Light" panose="020F0302020204030204" pitchFamily="34" charset="0"/>
                <a:cs typeface="Calibri Light" panose="020F0302020204030204" pitchFamily="34" charset="0"/>
              </a:rPr>
              <a:t>u</a:t>
            </a:r>
            <a:r>
              <a:rPr lang="en-US" sz="4000" dirty="0" err="1">
                <a:latin typeface="Calibri Light" panose="020F0302020204030204" pitchFamily="34" charset="0"/>
                <a:ea typeface="Calibri Light" panose="020F0302020204030204" pitchFamily="34" charset="0"/>
                <a:cs typeface="Calibri Light" panose="020F0302020204030204" pitchFamily="34" charset="0"/>
              </a:rPr>
              <a:t>nderstand</a:t>
            </a:r>
            <a:r>
              <a:rPr lang="hr-HR" sz="4000" dirty="0">
                <a:latin typeface="Calibri Light" panose="020F0302020204030204" pitchFamily="34" charset="0"/>
                <a:ea typeface="Calibri Light" panose="020F0302020204030204" pitchFamily="34" charset="0"/>
                <a:cs typeface="Calibri Light" panose="020F0302020204030204" pitchFamily="34" charset="0"/>
              </a:rPr>
              <a:t>				</a:t>
            </a:r>
            <a:r>
              <a:rPr lang="en-US" sz="4000" dirty="0">
                <a:latin typeface="Calibri Light" panose="020F0302020204030204" pitchFamily="34" charset="0"/>
                <a:ea typeface="Calibri Light" panose="020F0302020204030204" pitchFamily="34" charset="0"/>
                <a:cs typeface="Calibri Light" panose="020F0302020204030204" pitchFamily="34" charset="0"/>
              </a:rPr>
              <a:t>explain                  </a:t>
            </a:r>
          </a:p>
          <a:p>
            <a:pPr algn="just"/>
            <a:r>
              <a:rPr lang="en-US" sz="4000" dirty="0">
                <a:latin typeface="Calibri Light" panose="020F0302020204030204" pitchFamily="34" charset="0"/>
                <a:ea typeface="Calibri Light" panose="020F0302020204030204" pitchFamily="34" charset="0"/>
                <a:cs typeface="Calibri Light" panose="020F0302020204030204" pitchFamily="34" charset="0"/>
              </a:rPr>
              <a:t>be familiar with</a:t>
            </a:r>
            <a:r>
              <a:rPr lang="hr-HR" sz="4000" dirty="0">
                <a:latin typeface="Calibri Light" panose="020F0302020204030204" pitchFamily="34" charset="0"/>
                <a:ea typeface="Calibri Light" panose="020F0302020204030204" pitchFamily="34" charset="0"/>
                <a:cs typeface="Calibri Light" panose="020F0302020204030204" pitchFamily="34" charset="0"/>
              </a:rPr>
              <a:t>			</a:t>
            </a:r>
            <a:r>
              <a:rPr lang="en-US" sz="4000" dirty="0">
                <a:latin typeface="Calibri Light" panose="020F0302020204030204" pitchFamily="34" charset="0"/>
                <a:ea typeface="Calibri Light" panose="020F0302020204030204" pitchFamily="34" charset="0"/>
                <a:cs typeface="Calibri Light" panose="020F0302020204030204" pitchFamily="34" charset="0"/>
              </a:rPr>
              <a:t>describe                 </a:t>
            </a:r>
          </a:p>
          <a:p>
            <a:pPr algn="just"/>
            <a:r>
              <a:rPr lang="en-US" sz="4000" dirty="0">
                <a:latin typeface="Calibri Light" panose="020F0302020204030204" pitchFamily="34" charset="0"/>
                <a:ea typeface="Calibri Light" panose="020F0302020204030204" pitchFamily="34" charset="0"/>
                <a:cs typeface="Calibri Light" panose="020F0302020204030204" pitchFamily="34" charset="0"/>
              </a:rPr>
              <a:t>know about</a:t>
            </a:r>
            <a:r>
              <a:rPr lang="hr-HR" sz="4000" dirty="0">
                <a:latin typeface="Calibri Light" panose="020F0302020204030204" pitchFamily="34" charset="0"/>
                <a:ea typeface="Calibri Light" panose="020F0302020204030204" pitchFamily="34" charset="0"/>
                <a:cs typeface="Calibri Light" panose="020F0302020204030204" pitchFamily="34" charset="0"/>
              </a:rPr>
              <a:t>				</a:t>
            </a:r>
            <a:r>
              <a:rPr lang="en-US" sz="4000" dirty="0">
                <a:latin typeface="Calibri Light" panose="020F0302020204030204" pitchFamily="34" charset="0"/>
                <a:ea typeface="Calibri Light" panose="020F0302020204030204" pitchFamily="34" charset="0"/>
                <a:cs typeface="Calibri Light" panose="020F0302020204030204" pitchFamily="34" charset="0"/>
              </a:rPr>
              <a:t>apply</a:t>
            </a:r>
          </a:p>
          <a:p>
            <a:pPr algn="just"/>
            <a:r>
              <a:rPr lang="en-US" sz="4000" dirty="0">
                <a:latin typeface="Calibri Light" panose="020F0302020204030204" pitchFamily="34" charset="0"/>
                <a:ea typeface="Calibri Light" panose="020F0302020204030204" pitchFamily="34" charset="0"/>
                <a:cs typeface="Calibri Light" panose="020F0302020204030204" pitchFamily="34" charset="0"/>
              </a:rPr>
              <a:t>learn about</a:t>
            </a:r>
            <a:r>
              <a:rPr lang="hr-HR" sz="4000" dirty="0">
                <a:latin typeface="Calibri Light" panose="020F0302020204030204" pitchFamily="34" charset="0"/>
                <a:ea typeface="Calibri Light" panose="020F0302020204030204" pitchFamily="34" charset="0"/>
                <a:cs typeface="Calibri Light" panose="020F0302020204030204" pitchFamily="34" charset="0"/>
              </a:rPr>
              <a:t>				</a:t>
            </a:r>
            <a:r>
              <a:rPr lang="en-US" sz="4000" dirty="0" err="1">
                <a:latin typeface="Calibri Light" panose="020F0302020204030204" pitchFamily="34" charset="0"/>
                <a:ea typeface="Calibri Light" panose="020F0302020204030204" pitchFamily="34" charset="0"/>
                <a:cs typeface="Calibri Light" panose="020F0302020204030204" pitchFamily="34" charset="0"/>
              </a:rPr>
              <a:t>analyse</a:t>
            </a:r>
            <a:endParaRPr lang="en-US" sz="4000" dirty="0">
              <a:latin typeface="Calibri Light" panose="020F0302020204030204" pitchFamily="34" charset="0"/>
              <a:ea typeface="Calibri Light" panose="020F0302020204030204" pitchFamily="34" charset="0"/>
              <a:cs typeface="Calibri Light" panose="020F0302020204030204" pitchFamily="34" charset="0"/>
            </a:endParaRPr>
          </a:p>
          <a:p>
            <a:pPr algn="just"/>
            <a:r>
              <a:rPr lang="en-US" sz="4000" dirty="0">
                <a:latin typeface="Calibri Light" panose="020F0302020204030204" pitchFamily="34" charset="0"/>
                <a:ea typeface="Calibri Light" panose="020F0302020204030204" pitchFamily="34" charset="0"/>
                <a:cs typeface="Calibri Light" panose="020F0302020204030204" pitchFamily="34" charset="0"/>
              </a:rPr>
              <a:t>be aware of</a:t>
            </a:r>
            <a:r>
              <a:rPr lang="hr-HR" sz="4000" dirty="0">
                <a:latin typeface="Calibri Light" panose="020F0302020204030204" pitchFamily="34" charset="0"/>
                <a:ea typeface="Calibri Light" panose="020F0302020204030204" pitchFamily="34" charset="0"/>
                <a:cs typeface="Calibri Light" panose="020F0302020204030204" pitchFamily="34" charset="0"/>
              </a:rPr>
              <a:t>				</a:t>
            </a:r>
            <a:r>
              <a:rPr lang="en-US" sz="4000" dirty="0">
                <a:latin typeface="Calibri Light" panose="020F0302020204030204" pitchFamily="34" charset="0"/>
                <a:ea typeface="Calibri Light" panose="020F0302020204030204" pitchFamily="34" charset="0"/>
                <a:cs typeface="Calibri Light" panose="020F0302020204030204" pitchFamily="34" charset="0"/>
              </a:rPr>
              <a:t>demonstrate</a:t>
            </a:r>
          </a:p>
        </p:txBody>
      </p:sp>
    </p:spTree>
    <p:extLst>
      <p:ext uri="{BB962C8B-B14F-4D97-AF65-F5344CB8AC3E}">
        <p14:creationId xmlns:p14="http://schemas.microsoft.com/office/powerpoint/2010/main" val="6789400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676</TotalTime>
  <Words>2391</Words>
  <Application>Microsoft Office PowerPoint</Application>
  <PresentationFormat>Widescreen</PresentationFormat>
  <Paragraphs>267</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Aptos Display</vt:lpstr>
      <vt:lpstr>Arial</vt:lpstr>
      <vt:lpstr>Calibri</vt:lpstr>
      <vt:lpstr>Calibri Light</vt:lpstr>
      <vt:lpstr>Times New Roman</vt:lpstr>
      <vt:lpstr>Office Theme</vt:lpstr>
      <vt:lpstr>Bologna Tools and Micro-Credentials Recognition in Maritime Education and Training  UNIT 2 - Bologna Tools in Practice  University of Split, Faculty of Maritime Studies   Ul. Ruđera Boškovića 37, 21000, Split (Croatia)  16 February 2026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Bologna Tools and Micro-Credentials Recognition in Maritime Education and Training    Electrotechnical and Computer Technical School and Gymnasium Ljubljana (VEGOVA)  Vegova ulica 4, 1000 Ljubljana, Slovenia  10 October 2025 10:00 CET / 11:00 EEST (Ukraine time) </dc:title>
  <dc:creator>Ana Gundic</dc:creator>
  <cp:lastModifiedBy>Frane Urem</cp:lastModifiedBy>
  <cp:revision>102</cp:revision>
  <dcterms:created xsi:type="dcterms:W3CDTF">2025-11-21T09:18:12Z</dcterms:created>
  <dcterms:modified xsi:type="dcterms:W3CDTF">2025-12-27T10:39:31Z</dcterms:modified>
</cp:coreProperties>
</file>