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69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90" r:id="rId20"/>
    <p:sldId id="289" r:id="rId21"/>
    <p:sldId id="291" r:id="rId22"/>
    <p:sldId id="292" r:id="rId23"/>
    <p:sldId id="293" r:id="rId24"/>
    <p:sldId id="29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79359" autoAdjust="0"/>
  </p:normalViewPr>
  <p:slideViewPr>
    <p:cSldViewPr snapToGrid="0">
      <p:cViewPr varScale="1">
        <p:scale>
          <a:sx n="89" d="100"/>
          <a:sy n="89" d="100"/>
        </p:scale>
        <p:origin x="12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2F8CA-C808-42C7-9112-22B40CBBBCF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1164D-49C3-4833-AD36-36E2DDA19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60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UNIT 3, we shift from explanation to application.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previous units, we explored the tools and concepts necessary to understand micro-credentials. Now, we build on that knowledge and apply it in practical ways.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 focus in this unit is on maritime education and training, as well as the various short learning programs that already exist within that framework.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examine how these programs can be integrated into a micro-credential framework and identify practical constraints or opportunities in each case.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unit ends with an initial, exploratory micro-credential draft. This draft is not final because it serves as a foundation for further development and completion in the next unit.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424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micro-credentials are used in practice, certain tensions often arise.</a:t>
            </a:r>
          </a:p>
          <a:p>
            <a:endParaRPr lang="en-US" dirty="0"/>
          </a:p>
          <a:p>
            <a:r>
              <a:rPr lang="en-US" dirty="0"/>
              <a:t>In MET, these tensions are often especially visible because of the strong regulatory environment and the diversity of providers.</a:t>
            </a:r>
          </a:p>
          <a:p>
            <a:endParaRPr lang="en-US" dirty="0"/>
          </a:p>
          <a:p>
            <a:r>
              <a:rPr lang="en-US" dirty="0"/>
              <a:t>On one hand, institutions must follow regulations. On the other, they need flexibility to adapt to new skills and industry demands.</a:t>
            </a:r>
          </a:p>
          <a:p>
            <a:endParaRPr lang="en-US" dirty="0"/>
          </a:p>
          <a:p>
            <a:r>
              <a:rPr lang="en-US" dirty="0"/>
              <a:t>Similar tensions exist between institutional autonomy and the need for standardization, as well as between internal delivery and external recognition.</a:t>
            </a:r>
          </a:p>
          <a:p>
            <a:endParaRPr lang="en-US" dirty="0"/>
          </a:p>
          <a:p>
            <a:r>
              <a:rPr lang="en-US" dirty="0"/>
              <a:t>Recognizing these tensions early helps us identify where further clarification or alignment might be necessary when designing micro-credentials.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821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emphasizes the main approach used in UNIT 3.</a:t>
            </a:r>
          </a:p>
          <a:p>
            <a:endParaRPr lang="en-US" dirty="0"/>
          </a:p>
          <a:p>
            <a:r>
              <a:rPr lang="en-US" dirty="0"/>
              <a:t>We do not redesign current short learning programs or develop new content.</a:t>
            </a:r>
          </a:p>
          <a:p>
            <a:endParaRPr lang="en-US" dirty="0"/>
          </a:p>
          <a:p>
            <a:r>
              <a:rPr lang="en-US" dirty="0"/>
              <a:t>Instead, we convert existing content into a structured micro-credential description.</a:t>
            </a:r>
          </a:p>
          <a:p>
            <a:endParaRPr lang="en-US" dirty="0"/>
          </a:p>
          <a:p>
            <a:r>
              <a:rPr lang="en-US" dirty="0"/>
              <a:t>This translation process clarifies learning outcomes, workload, and assessment, making them easier to communicate to others.</a:t>
            </a:r>
          </a:p>
          <a:p>
            <a:endParaRPr lang="en-US" dirty="0"/>
          </a:p>
          <a:p>
            <a:r>
              <a:rPr lang="en-US" dirty="0"/>
              <a:t>The goal is to make the learning experience recognizable beyond the original provider or institutional setting.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349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practice, recognition problems seldom originate from the quality of learning.</a:t>
            </a:r>
          </a:p>
          <a:p>
            <a:endParaRPr lang="en-US" dirty="0"/>
          </a:p>
          <a:p>
            <a:r>
              <a:rPr lang="en-US" dirty="0"/>
              <a:t>Recognition often fails because it is unclear what type of program is being offered, how it should be understood, or how learning has been evaluated.</a:t>
            </a:r>
          </a:p>
          <a:p>
            <a:endParaRPr lang="en-US" dirty="0"/>
          </a:p>
          <a:p>
            <a:r>
              <a:rPr lang="en-US" dirty="0"/>
              <a:t>When documentation is inconsistent or incomplete, external partners do not have the necessary information to make recognition decisions.</a:t>
            </a:r>
          </a:p>
          <a:p>
            <a:endParaRPr lang="en-US" dirty="0"/>
          </a:p>
          <a:p>
            <a:r>
              <a:rPr lang="en-US" dirty="0"/>
              <a:t>In this unit, we consider recognition a practical matter related to clarity, positioning, and documentation.</a:t>
            </a:r>
          </a:p>
          <a:p>
            <a:endParaRPr lang="en-US" dirty="0"/>
          </a:p>
          <a:p>
            <a:r>
              <a:rPr lang="en-US" dirty="0"/>
              <a:t>This slide gets us ready for the group activity, where these issues often become very clear.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130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helps establish realistic expectations about the role of micro-credentials.</a:t>
            </a:r>
          </a:p>
          <a:p>
            <a:endParaRPr lang="en-US" dirty="0"/>
          </a:p>
          <a:p>
            <a:r>
              <a:rPr lang="en-US" dirty="0"/>
              <a:t>Micro-credentials enhance transparency and comparability by clearly describing and documenting learning.</a:t>
            </a:r>
          </a:p>
          <a:p>
            <a:endParaRPr lang="en-US" dirty="0"/>
          </a:p>
          <a:p>
            <a:r>
              <a:rPr lang="en-US" dirty="0"/>
              <a:t>They facilitate recognition by offering organized information that other institutions and stakeholders can easily understand and trust.</a:t>
            </a:r>
          </a:p>
          <a:p>
            <a:endParaRPr lang="en-US" dirty="0"/>
          </a:p>
          <a:p>
            <a:r>
              <a:rPr lang="en-US" dirty="0"/>
              <a:t>At the same time, micro-credentials do not replace current regulatory frameworks or institutional responsibilities.</a:t>
            </a:r>
          </a:p>
          <a:p>
            <a:endParaRPr lang="en-US" dirty="0"/>
          </a:p>
          <a:p>
            <a:r>
              <a:rPr lang="en-US" dirty="0"/>
              <a:t>In the MET context, this distinction is especially important to ensure that micro-credentials are viewed as a supporting mechanism, not as a competing system.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528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slide explains what the European micro-credential approach means when applied to the maritime sector.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main idea is practical: a micro-credential is seen as recognizable when it is described using a common “recognition package".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Across European initiatives like MICROBOL and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MICROHE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the message remains consistent: recognition relies on a basic set of information that external stakeholders can trust.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3541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our context, this package has five essential elements: learning outcomes, workload/ECTS, assessment, quality assurance, and documentation.</a:t>
            </a:r>
          </a:p>
          <a:p>
            <a:endParaRPr lang="en-US" dirty="0"/>
          </a:p>
          <a:p>
            <a:r>
              <a:rPr lang="en-US" dirty="0"/>
              <a:t>We are not re-teaching these elements here. Instead, we treat them as a checklist to evaluate whether an existing MET </a:t>
            </a:r>
            <a:r>
              <a:rPr lang="en-US" dirty="0" err="1"/>
              <a:t>programme</a:t>
            </a:r>
            <a:r>
              <a:rPr lang="en-US" dirty="0"/>
              <a:t> can be translated into a micro-credential that others can understand and </a:t>
            </a:r>
            <a:r>
              <a:rPr lang="en-US" dirty="0" err="1"/>
              <a:t>recognise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317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maritime sector, there is an extra layer of complexity.</a:t>
            </a:r>
            <a:endParaRPr lang="hr-HR" dirty="0"/>
          </a:p>
          <a:p>
            <a:endParaRPr lang="en-US" dirty="0"/>
          </a:p>
          <a:p>
            <a:r>
              <a:rPr lang="en-US" dirty="0"/>
              <a:t>We must ensure compliance with regulation and </a:t>
            </a:r>
            <a:r>
              <a:rPr lang="en-US" dirty="0" err="1"/>
              <a:t>STCW</a:t>
            </a:r>
            <a:r>
              <a:rPr lang="en-US" dirty="0"/>
              <a:t> requirements, and we need to create descriptions that are useful for both higher education institutions and training centers, while staying relevant to industry demand.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135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clarifies what we really mean by transforming an existing course into a micro-credential.</a:t>
            </a:r>
          </a:p>
          <a:p>
            <a:endParaRPr lang="en-US" dirty="0"/>
          </a:p>
          <a:p>
            <a:r>
              <a:rPr lang="en-US" dirty="0"/>
              <a:t>Transformation doesn't mean overhauling the course, altering its content, or making something entirely new.</a:t>
            </a:r>
          </a:p>
          <a:p>
            <a:endParaRPr lang="en-US" dirty="0"/>
          </a:p>
          <a:p>
            <a:r>
              <a:rPr lang="en-US" dirty="0"/>
              <a:t>Instead, we begin with an existing </a:t>
            </a:r>
            <a:r>
              <a:rPr lang="en-US" dirty="0" err="1"/>
              <a:t>STCW</a:t>
            </a:r>
            <a:r>
              <a:rPr lang="en-US" dirty="0"/>
              <a:t> or non-</a:t>
            </a:r>
            <a:r>
              <a:rPr lang="en-US" dirty="0" err="1"/>
              <a:t>STCW</a:t>
            </a:r>
            <a:r>
              <a:rPr lang="en-US" dirty="0"/>
              <a:t> course and reshape it so that its learning can be understood and recognized outside its original context.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650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many cases, courses already include all the necessary elements, but these elements are implicit or spread across various documents.</a:t>
            </a:r>
          </a:p>
          <a:p>
            <a:endParaRPr lang="en-US" dirty="0"/>
          </a:p>
          <a:p>
            <a:r>
              <a:rPr lang="en-US" dirty="0"/>
              <a:t>The transformation process makes learning outcomes clear, explains how much effort learners need to put in, and shows how achievement is evaluated and quality is maintained.</a:t>
            </a:r>
          </a:p>
          <a:p>
            <a:endParaRPr lang="en-US" dirty="0"/>
          </a:p>
          <a:p>
            <a:r>
              <a:rPr lang="en-US" dirty="0"/>
              <a:t>An extra question that frequently comes up at this stage is whether a course functions better as a single micro-credential or if it can be meaningfully broken into smaller, modular parts.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256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we try to describe existing MET courses with a micro-credential format, certain gaps become apparent.</a:t>
            </a:r>
          </a:p>
          <a:p>
            <a:endParaRPr lang="en-US" dirty="0"/>
          </a:p>
          <a:p>
            <a:r>
              <a:rPr lang="en-US" dirty="0"/>
              <a:t>These gaps typically do not suggest poor course quality. Instead, they highlight which elements were never clearly documented.</a:t>
            </a:r>
          </a:p>
          <a:p>
            <a:endParaRPr lang="en-US" dirty="0"/>
          </a:p>
          <a:p>
            <a:r>
              <a:rPr lang="en-US" dirty="0"/>
              <a:t>Micro-credential documentation serves as a clear framework. It points out where learning outcomes, workload, assessment evidence, or quality assurance are implied rather than explicitly detailed.</a:t>
            </a:r>
          </a:p>
          <a:p>
            <a:endParaRPr lang="en-US" dirty="0"/>
          </a:p>
          <a:p>
            <a:r>
              <a:rPr lang="en-US" dirty="0"/>
              <a:t>This is exactly why micro-credentials are useful in practice, not because they replace existing courses, but because they make learning transparent and recognizable to others.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00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 institutions already offer a wide variety of short learning programs, but these programs vary greatly in how they are regulated, documented, and recognized.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organizing existing provisions into these broad categories, we create a common reference point for further discussion.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enables us to implement the micro-credential framework practically, considering the real constraints and practices of various providers.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also helps us avoid a one-size-fits-all approach when working with micro-credentials in the MET context.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8726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this point, we transition from discussion to practical application.</a:t>
            </a:r>
          </a:p>
          <a:p>
            <a:endParaRPr lang="en-US" dirty="0"/>
          </a:p>
          <a:p>
            <a:r>
              <a:rPr lang="en-US" dirty="0"/>
              <a:t>The group activity aims to examine how the micro-credential framework functions when applied to actual courses from your own institutions.</a:t>
            </a:r>
          </a:p>
          <a:p>
            <a:endParaRPr lang="en-US" dirty="0"/>
          </a:p>
          <a:p>
            <a:r>
              <a:rPr lang="en-US" dirty="0"/>
              <a:t>The objective is not to produce a complete or final micro-credential, but to see how far existing courses can be translated into a structured and </a:t>
            </a:r>
            <a:r>
              <a:rPr lang="en-US" dirty="0" err="1"/>
              <a:t>recognisable</a:t>
            </a:r>
            <a:r>
              <a:rPr lang="en-US" dirty="0"/>
              <a:t> format.</a:t>
            </a:r>
          </a:p>
          <a:p>
            <a:endParaRPr lang="en-US" dirty="0"/>
          </a:p>
          <a:p>
            <a:r>
              <a:rPr lang="en-US" dirty="0"/>
              <a:t>During this process, practical constraints and open questions usually become very clear.</a:t>
            </a:r>
          </a:p>
          <a:p>
            <a:endParaRPr lang="en-US" dirty="0"/>
          </a:p>
          <a:p>
            <a:r>
              <a:rPr lang="en-US" dirty="0"/>
              <a:t>These observations are an important outcome of UNIT 3 and will directly inform the more structured design work in the next unit.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100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xxx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8247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xxx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0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conclude UNIT 3, we summarize the main observations from our work.</a:t>
            </a:r>
          </a:p>
          <a:p>
            <a:endParaRPr lang="en-US" dirty="0"/>
          </a:p>
          <a:p>
            <a:r>
              <a:rPr lang="en-US" dirty="0"/>
              <a:t>In this unit, we intentionally regarded micro-credentials mainly as a way to document and recognize existing courses, rather than as new learning opportunities.</a:t>
            </a:r>
          </a:p>
          <a:p>
            <a:endParaRPr lang="en-US" dirty="0"/>
          </a:p>
          <a:p>
            <a:r>
              <a:rPr lang="en-US" dirty="0"/>
              <a:t>This approach enabled us to emphasize transparency, comparability, and recognition within the maritime education and training field.</a:t>
            </a:r>
          </a:p>
          <a:p>
            <a:endParaRPr lang="en-US" dirty="0"/>
          </a:p>
          <a:p>
            <a:r>
              <a:rPr lang="en-US" dirty="0"/>
              <a:t>We also noticed that various types of MET programs face different constraints, which directly influence how they can be described and positioned as micro-credentials.</a:t>
            </a:r>
          </a:p>
          <a:p>
            <a:endParaRPr lang="en-US" dirty="0"/>
          </a:p>
          <a:p>
            <a:r>
              <a:rPr lang="en-US" dirty="0"/>
              <a:t>The group activity revealed that many existing courses are academically strong, but they are not always easy to recognize externally because key elements are implicit or not well documented.</a:t>
            </a:r>
          </a:p>
          <a:p>
            <a:endParaRPr lang="en-US" dirty="0"/>
          </a:p>
          <a:p>
            <a:r>
              <a:rPr lang="en-US" dirty="0"/>
              <a:t>Finally, the incomplete drafts created in this unit are not a weakness. They serve as a valuable diagnostic tool that clearly indicates what needs to be structured and addressed in the next unit.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53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first program type pertains to training regulated under the Standards of Training, Certification and Watchkeeping, commonly known as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STCW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programs are governed by international regulations and adhere to specified requirements regarding content, duration, assessment, and certification.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an institutional standpoint, there is little opportunity to modify or redesign these programs.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we consider micro-credentials in this context, the focus is therefore not on modifying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STCW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training, but on how it is positioned and documented.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Micro-credentials can help improve transparency and clarity while fully adhering to existing regulatory obligations.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33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type of program includes short courses tailored for specific company or operational needs.</a:t>
            </a:r>
          </a:p>
          <a:p>
            <a:endParaRPr lang="en-US" dirty="0"/>
          </a:p>
          <a:p>
            <a:r>
              <a:rPr lang="en-US" dirty="0"/>
              <a:t>These courses are often highly targeted, practical, and closely aligned with workplace requirements in the maritime industry.</a:t>
            </a:r>
          </a:p>
          <a:p>
            <a:endParaRPr lang="en-US" dirty="0"/>
          </a:p>
          <a:p>
            <a:r>
              <a:rPr lang="en-US" dirty="0"/>
              <a:t>In many cases, recognition is restricted to the company or a small network of providers, even when the learning gained is significant.</a:t>
            </a:r>
          </a:p>
          <a:p>
            <a:endParaRPr lang="en-US" dirty="0"/>
          </a:p>
          <a:p>
            <a:r>
              <a:rPr lang="en-US" dirty="0"/>
              <a:t>From a micro-credential standpoint, this category has significant potential.</a:t>
            </a:r>
          </a:p>
          <a:p>
            <a:endParaRPr lang="en-US" dirty="0"/>
          </a:p>
          <a:p>
            <a:r>
              <a:rPr lang="en-US" dirty="0"/>
              <a:t>The primary opportunity is in formalizing and documenting these programs so that learning outcomes and achievements can be recognized beyond a single organization.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81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program type includes short learning courses focused on emerging or quickly advancing technologies in the maritime industry.</a:t>
            </a:r>
          </a:p>
          <a:p>
            <a:endParaRPr lang="en-US" dirty="0"/>
          </a:p>
          <a:p>
            <a:r>
              <a:rPr lang="en-US" dirty="0"/>
              <a:t>These courses address new technical, digital, and environmental needs and often fall outside established regulated training frameworks.</a:t>
            </a:r>
          </a:p>
          <a:p>
            <a:endParaRPr lang="en-US" dirty="0"/>
          </a:p>
          <a:p>
            <a:r>
              <a:rPr lang="en-US" dirty="0"/>
              <a:t>Due to their scope and length, they are often created as brief, intensive learning experiences.</a:t>
            </a:r>
          </a:p>
          <a:p>
            <a:endParaRPr lang="en-US" dirty="0"/>
          </a:p>
          <a:p>
            <a:r>
              <a:rPr lang="en-US" dirty="0"/>
              <a:t>From the perspective of micro-credentials, these programs are often ideal candidates.</a:t>
            </a:r>
          </a:p>
          <a:p>
            <a:endParaRPr lang="en-US" dirty="0"/>
          </a:p>
          <a:p>
            <a:r>
              <a:rPr lang="en-US" dirty="0"/>
              <a:t>The main challenge is to ensure that learning is well documented and that micro-credentials stay current as technologies and industry needs change.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97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program type pertains to short courses created and provided internally by institutions.</a:t>
            </a:r>
          </a:p>
          <a:p>
            <a:endParaRPr lang="en-US" dirty="0"/>
          </a:p>
          <a:p>
            <a:r>
              <a:rPr lang="en-US" dirty="0"/>
              <a:t>They are often used for staff professional development, pilot projects, or as extra learning opportunities for students.</a:t>
            </a:r>
          </a:p>
          <a:p>
            <a:endParaRPr lang="en-US" dirty="0"/>
          </a:p>
          <a:p>
            <a:r>
              <a:rPr lang="en-US" dirty="0"/>
              <a:t>While these courses are often well designed and aligned with institutional needs, they are usually recognized only within the institution itself.</a:t>
            </a:r>
          </a:p>
          <a:p>
            <a:endParaRPr lang="en-US" dirty="0"/>
          </a:p>
          <a:p>
            <a:r>
              <a:rPr lang="en-US" dirty="0"/>
              <a:t>From a micro-credential perspective, the main issue is visibility, not quality.</a:t>
            </a:r>
          </a:p>
          <a:p>
            <a:endParaRPr lang="en-US" dirty="0"/>
          </a:p>
          <a:p>
            <a:r>
              <a:rPr lang="en-US" dirty="0"/>
              <a:t>Micro-credentials can make these learning experiences more transparent and easier to recognize outside the institution.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72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this point, we observe that short learning programs in MET are not a uniform group.</a:t>
            </a:r>
          </a:p>
          <a:p>
            <a:endParaRPr lang="en-US" dirty="0"/>
          </a:p>
          <a:p>
            <a:r>
              <a:rPr lang="en-US" dirty="0"/>
              <a:t>Each program type functions under various regulatory, institutional, and practical conditions.</a:t>
            </a:r>
          </a:p>
          <a:p>
            <a:endParaRPr lang="en-US" dirty="0"/>
          </a:p>
          <a:p>
            <a:r>
              <a:rPr lang="en-US" dirty="0"/>
              <a:t>This is why program typology matters when working with micro-credentials.</a:t>
            </a:r>
          </a:p>
          <a:p>
            <a:endParaRPr lang="en-US" dirty="0"/>
          </a:p>
          <a:p>
            <a:r>
              <a:rPr lang="en-US" dirty="0"/>
              <a:t>While the same framework can be used for all types, expectations about flexibility, documentation, and recognition vary greatly.</a:t>
            </a:r>
          </a:p>
          <a:p>
            <a:endParaRPr lang="en-US" dirty="0"/>
          </a:p>
          <a:p>
            <a:r>
              <a:rPr lang="en-US" dirty="0"/>
              <a:t>Recognizing these differences helps us implement micro-credentials in a realistic and context-aware manner.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96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UNIT 3, we mainly view micro-credentials as a packaging method.</a:t>
            </a:r>
          </a:p>
          <a:p>
            <a:endParaRPr lang="en-US" dirty="0"/>
          </a:p>
          <a:p>
            <a:r>
              <a:rPr lang="en-US" dirty="0"/>
              <a:t>This implies that micro-credentials do not bring in new learning methods or teaching formats.</a:t>
            </a:r>
          </a:p>
          <a:p>
            <a:endParaRPr lang="en-US" dirty="0"/>
          </a:p>
          <a:p>
            <a:r>
              <a:rPr lang="en-US" dirty="0"/>
              <a:t>Instead, they offer a structured and standardized method of describing existing learning.</a:t>
            </a:r>
          </a:p>
          <a:p>
            <a:endParaRPr lang="en-US" dirty="0"/>
          </a:p>
          <a:p>
            <a:r>
              <a:rPr lang="en-US" dirty="0"/>
              <a:t>By packaging existing short learning programs this way, micro-credentials serve as a recognition interface between different providers, institutions, and systems.</a:t>
            </a:r>
          </a:p>
          <a:p>
            <a:endParaRPr lang="en-US" dirty="0"/>
          </a:p>
          <a:p>
            <a:r>
              <a:rPr lang="en-US" dirty="0"/>
              <a:t>This perspective is especially relevant in the MET context, where learning is already varied but often recorded in incompatible ways.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8379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implementing the micro-credential framework in maritime education and training, context is essential.</a:t>
            </a:r>
          </a:p>
          <a:p>
            <a:endParaRPr lang="en-US" dirty="0"/>
          </a:p>
          <a:p>
            <a:r>
              <a:rPr lang="en-US" dirty="0"/>
              <a:t>Micro-credentials need to function within existing regulatory frameworks and institutional responsibilities.</a:t>
            </a:r>
          </a:p>
          <a:p>
            <a:endParaRPr lang="en-US" dirty="0"/>
          </a:p>
          <a:p>
            <a:r>
              <a:rPr lang="en-US" dirty="0"/>
              <a:t>At the same time, they must be usable across various types of providers, including higher education institutions and maritime training centers.</a:t>
            </a:r>
          </a:p>
          <a:p>
            <a:endParaRPr lang="en-US" dirty="0"/>
          </a:p>
          <a:p>
            <a:r>
              <a:rPr lang="en-US" dirty="0"/>
              <a:t>The focus here is on a practical level of structure that promotes transparency and recognition, rather than on developing perfect or overly complex models.</a:t>
            </a:r>
          </a:p>
          <a:p>
            <a:endParaRPr lang="en-US" dirty="0"/>
          </a:p>
          <a:p>
            <a:r>
              <a:rPr lang="en-US" dirty="0"/>
              <a:t>In practice, this involves balancing formal requirements with the realities of MET provision and labor-market needs.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33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0D60F-1E23-ACED-BCB0-DAE2AD632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5DBFFB-0482-D38A-668F-F49A533A3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D61E5-0EB7-5448-DE92-1357ED970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6340E-9677-2759-A157-2AF4AB791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DC8BF-7A26-FA24-E495-0E48DE7FF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0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C487D-9C63-645A-B95C-7713278B8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E86955-242C-E2CA-8DA2-6A567812B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F3492-1BE8-EE7B-7B42-B67B8246C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CA1FB-53D5-08F1-AD50-EED56BD96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B6496-3C32-64B1-B15A-73085EDD3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1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7C3853-68A2-D689-8E24-54420EF486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BB0AEE-08B5-0D15-3BED-51DF45D8B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38C55-3D40-837A-6885-347AC79CB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356F3-AB41-D6BE-AB1D-342AE0D0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29755-F763-A390-B8BC-1B39116BF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0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A39F6-2623-6EF3-F2C5-343857918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CD567-8B8C-2CA8-E4A9-5DAA7A3C6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865EF-6708-E42B-E415-64E4EF0E4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2560F-6520-18AE-104D-186A305A8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261A2-5EDB-8137-C209-3CD8E58DD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4CD0F-DBAE-6B44-302E-1D410E2EF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6F002-7A37-D089-A110-EFDA7B17B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F8086-75DF-A174-02F5-EAE30344C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80452-B9A3-8252-5C1E-37463074C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71E64-030E-D140-716D-8E42E1741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48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EEA-CDBF-103E-C2A6-278986203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87EF0-5975-1165-05B6-8F30F323CB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DA592C-35DF-B41C-3BA8-0C6CE19ECE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8E6100-A73A-D1EF-F4DE-4F66A60C6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DDF7E-8AFC-0E2A-0517-40DC19C7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C1D48D-EB6B-7315-2AED-BF3BBE3CB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81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CB820-5BC9-9F41-AE9F-0D47A4098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06C91-0C3E-87B2-C873-BC96E540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6B507F-5F86-C002-3357-43936799B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BF5837-0DD8-6269-4D8D-F9DDC8399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39946F-B271-A47E-39F1-08B0FBE21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605AA3-000E-52AD-0E80-AB54B76C2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9511CC-0BE5-1F08-8F07-2B81EEE89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FED667-F88E-BEC4-E968-7803C046E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75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46D9-647B-F00D-BFD7-D170FFFC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14B76B-0F48-B9BC-1918-D0F2EEBD4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ABD718-2A10-EF8B-36F1-375F902BC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61AD9A-EC9B-48B4-CED6-8332D00AD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52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DFCFE2-DEF3-6C35-F654-FC367C886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724C63-C93A-5AB0-16E6-98E140662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55910C-BBEE-D910-8516-CA352BD21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89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BCE92-377A-D950-FB4A-C1A05D840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93A29-0A58-BA16-98F3-A2877744F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902C01-50C3-001F-375B-F2BACEB85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28547B-206E-0B89-DC78-9E8E9060A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D96AC-2742-445B-57F7-D339840CC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C2AB7C-038E-6751-F712-7268F26A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4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1721D-5F4A-8395-8C80-52C7DBAAF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1C3E55-7C1A-A5E3-902F-8CFB3CAE86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F5C68-C1EF-D68B-52A7-29232ECDDA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FEB03-5DDF-847D-EC36-A21F57E7D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0AF9A9-88B7-D712-7AA7-AF37945DE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0068C9-4191-889E-380B-E8AAD7BA9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81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97F8A7-7342-AFEB-1D3C-634100280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CBC1F1-0875-7430-DD00-945BE9121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B04C0-A493-2EBF-1B54-C0B72CAB7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8CF89-8BEB-3467-2C36-C3CE40DD41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C5EE4-9A0B-FAAB-4650-B6A6CAFAA8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17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microcredentials.eu/" TargetMode="Externa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9DAD71EC-6532-5131-F128-C22EF8D2B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387" y="0"/>
            <a:ext cx="10759717" cy="1694656"/>
          </a:xfrm>
          <a:prstGeom prst="rect">
            <a:avLst/>
          </a:prstGeom>
        </p:spPr>
      </p:pic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ytuł 1">
            <a:extLst>
              <a:ext uri="{FF2B5EF4-FFF2-40B4-BE49-F238E27FC236}">
                <a16:creationId xmlns:a16="http://schemas.microsoft.com/office/drawing/2014/main" id="{2FEEEF83-6C77-403C-ABE4-8CFCD54DC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3387" y="1810808"/>
            <a:ext cx="11825555" cy="4782978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Bologna Tools and Micro-Credentials Recognition in Maritime Education and Training</a:t>
            </a:r>
            <a:br>
              <a:rPr lang="hr-HR" sz="4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hr-HR" sz="4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UNIT </a:t>
            </a:r>
            <a:r>
              <a:rPr lang="hr-HR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3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- Micro-Credentials in the Maritime Context</a:t>
            </a:r>
            <a:b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hr-HR" sz="4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3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University of Split, Faculty of Maritime Studies</a:t>
            </a:r>
            <a:br>
              <a:rPr lang="hr-HR" sz="3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hr-HR" sz="27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r-HR" sz="27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Ul. Ruđera Boškovića 37, 21000, Split (Croatia)</a:t>
            </a:r>
            <a:b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r-HR" sz="20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16-17 </a:t>
            </a:r>
            <a:r>
              <a:rPr lang="hr-HR" sz="20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February</a:t>
            </a:r>
            <a:r>
              <a:rPr lang="hr-HR" sz="20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2026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4639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Applying the micro-credential framework in MET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Must coexist with international and national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regulations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Must function across higher education institutions and training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centres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Must support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labour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-market needs, mobility and upskilling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Focus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workable application, not ideal models</a:t>
            </a:r>
            <a:endParaRPr lang="hr-HR" sz="32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19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Typical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Tensions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MET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Practice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Regulation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vs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flexibility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Institutional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autonomy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vs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standardisation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Internal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delivery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vs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external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recognition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958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to Micro-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Credential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Start from an existing short learning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Translate it into a structured micro-credential description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Aim for recognition beyond the original provider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Rule:Translation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not redesign</a:t>
            </a:r>
            <a:endParaRPr lang="hr-HR" sz="32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44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Recognition in Practice: Where It Breaks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Unclear positioning of the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Inconsistent or incomplete documentation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Assessment evidence not easily transferable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Key question: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does a partner institution need in order to trust and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recognise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this learning?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892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Micro-Credentials Change (and What They Don’t)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4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They change:</a:t>
            </a:r>
            <a:endParaRPr lang="hr-HR" sz="40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Transparency of learning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Comparability between providers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Readiness for recognition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4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They do not change:</a:t>
            </a:r>
            <a:endParaRPr lang="hr-HR" sz="40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Regulatory authority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Institutional mandates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STCW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obligations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355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 Framework in the Maritime Sector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 framework in the maritime sector: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it means in practice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micro-credential is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recognised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when it is </a:t>
            </a:r>
            <a:r>
              <a:rPr lang="en-US" sz="3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described through a </a:t>
            </a:r>
            <a:r>
              <a:rPr lang="hr-HR" sz="3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standard</a:t>
            </a:r>
            <a:r>
              <a:rPr lang="en-US" sz="3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„</a:t>
            </a:r>
            <a:r>
              <a:rPr lang="en-US" sz="3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recognition package</a:t>
            </a:r>
            <a:r>
              <a:rPr lang="hr-HR" sz="3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”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(shared across providers and institutions)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European initiatives (e.g., 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5"/>
              </a:rPr>
              <a:t>MICROBOL,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5"/>
              </a:rPr>
              <a:t>MICROHE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) converge on the </a:t>
            </a:r>
            <a:r>
              <a:rPr lang="hr-HR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exact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practical requirement:</a:t>
            </a:r>
            <a: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minimum information needed to trust and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recognise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learning</a:t>
            </a:r>
            <a:endParaRPr lang="hr-HR" sz="28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576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 Framework in the Maritime Sector</a:t>
            </a: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The recognition package includes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Learning outcomes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(what is achieved)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Workload / ECTS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(how much learning effort it represents)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Assessment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(how achievement is checked)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Quality assurance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(why it is credible)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Documentation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(what is issued and what it contains)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2458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 Framework in the Maritime Sector</a:t>
            </a: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MET-specific reality check: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Must work alongside regulation and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STCW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alignment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Must be readable for both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HEIs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and training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centres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Must reflect industry demand and operational relevance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720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Transforming Existing Courses into Micro-Credentials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Transformation means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reframing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not redesigning the course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Existing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STCW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and non-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STCW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courses are taken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 they are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The task is to make learning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explicit, comparable and </a:t>
            </a:r>
            <a:r>
              <a:rPr lang="en-US" sz="36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recognisable</a:t>
            </a:r>
            <a:endParaRPr lang="hr-HR" sz="32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765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Transforming Existing Courses into Micro-Credentials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 practice, this involves: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Making implicit learning outcomes explicit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Clarifying total learner workload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Making assessment and quality assurance visible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Deciding whether the course works as a whole or as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modules</a:t>
            </a:r>
            <a:endParaRPr lang="hr-HR" sz="32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561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UNIT 3 – Micro-Credentials in the Maritime Context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Application of the micro-credential framework in MET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Differentiation of short learning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types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First micro-credential draft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" name="Thought Bubble: Cloud 1">
            <a:extLst>
              <a:ext uri="{FF2B5EF4-FFF2-40B4-BE49-F238E27FC236}">
                <a16:creationId xmlns:a16="http://schemas.microsoft.com/office/drawing/2014/main" id="{79F7BE32-509B-49AF-9399-BBDCA1C65C46}"/>
              </a:ext>
            </a:extLst>
          </p:cNvPr>
          <p:cNvSpPr/>
          <p:nvPr/>
        </p:nvSpPr>
        <p:spPr>
          <a:xfrm>
            <a:off x="5195943" y="2911558"/>
            <a:ext cx="6356876" cy="3506992"/>
          </a:xfrm>
          <a:prstGeom prst="cloudCallout">
            <a:avLst>
              <a:gd name="adj1" fmla="val -77373"/>
              <a:gd name="adj2" fmla="val -2732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94422C-7CCA-47AE-B9A4-218EACD7C381}"/>
              </a:ext>
            </a:extLst>
          </p:cNvPr>
          <p:cNvSpPr txBox="1"/>
          <p:nvPr/>
        </p:nvSpPr>
        <p:spPr>
          <a:xfrm>
            <a:off x="5896900" y="3795881"/>
            <a:ext cx="486245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Now that we know how to describe learning outcomes and workload, </a:t>
            </a:r>
            <a:endParaRPr lang="hr-HR" sz="2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the next question is: </a:t>
            </a:r>
            <a:endParaRPr lang="hr-HR" sz="2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hr-HR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</a:t>
            </a:r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ow do we package this into something that can be </a:t>
            </a:r>
            <a:r>
              <a:rPr lang="en-US" sz="24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recognised</a:t>
            </a:r>
            <a:r>
              <a:rPr lang="en-US" sz="24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62850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Micro-Credential Documentation Makes Visible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6425777" cy="46050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Is Usually Missing in MET Courses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Learning outcomes exist, but are </a:t>
            </a:r>
            <a:r>
              <a:rPr lang="en-US" sz="3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implicit or not measurable</a:t>
            </a:r>
            <a:endParaRPr lang="hr-HR" sz="32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Workload is reduced to </a:t>
            </a:r>
            <a:r>
              <a:rPr lang="en-US" sz="3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contact hours only</a:t>
            </a:r>
            <a:endParaRPr lang="hr-HR" sz="32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Assessment is carried out, but </a:t>
            </a:r>
            <a:r>
              <a:rPr lang="en-US" sz="3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evidence is not documented</a:t>
            </a:r>
            <a:endParaRPr lang="hr-HR" sz="32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Quality assurance exists, but is </a:t>
            </a:r>
            <a:r>
              <a:rPr lang="en-US" sz="3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not visible outside the institution</a:t>
            </a:r>
            <a:endParaRPr lang="hr-HR" sz="32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DD83EB-0887-4586-9914-202DC6759DCA}"/>
              </a:ext>
            </a:extLst>
          </p:cNvPr>
          <p:cNvSpPr/>
          <p:nvPr/>
        </p:nvSpPr>
        <p:spPr>
          <a:xfrm>
            <a:off x="6752986" y="1960098"/>
            <a:ext cx="5306336" cy="3354180"/>
          </a:xfrm>
          <a:prstGeom prst="cloudCallout">
            <a:avLst>
              <a:gd name="adj1" fmla="val -76539"/>
              <a:gd name="adj2" fmla="val 1371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9E78BE-1399-4FFC-B311-5793E599F781}"/>
              </a:ext>
            </a:extLst>
          </p:cNvPr>
          <p:cNvSpPr txBox="1"/>
          <p:nvPr/>
        </p:nvSpPr>
        <p:spPr>
          <a:xfrm>
            <a:off x="7556576" y="2469492"/>
            <a:ext cx="424958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Micro-credentials do not expose weak courses</a:t>
            </a:r>
            <a: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T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hey expose </a:t>
            </a:r>
            <a:r>
              <a:rPr lang="en-US" sz="3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unclear documentation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9905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Preparing for the Group Activity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We now apply the framework to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real courses from our institutions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The goal is to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test the micro-credential format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not to perfect it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The draft will help identify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practical constraints and open questions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Focus:</a:t>
            </a:r>
            <a:r>
              <a:rPr lang="hr-HR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Clarity, transparency and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recognisability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-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not completeness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4419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Group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Activity</a:t>
            </a:r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What You Will Do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 your group: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Select one real short learning </a:t>
            </a:r>
            <a:r>
              <a:rPr lang="en-US" sz="36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hr-HR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STCW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or non-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STCW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) from your institution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Identify the </a:t>
            </a:r>
            <a:r>
              <a:rPr lang="en-US" sz="36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type</a:t>
            </a:r>
            <a:r>
              <a:rPr lang="hr-HR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STCW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-regulated / company-specific / technology-focused / internal course)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Describe the </a:t>
            </a:r>
            <a:r>
              <a:rPr lang="en-US" sz="36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as a micro-credential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based on how it exists today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897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Group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Activity</a:t>
            </a:r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 What to Describe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Use ONE post-it per element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title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+ purpose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Target group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Learning outcomes</a:t>
            </a:r>
            <a:r>
              <a:rPr lang="hr-HR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en-US" sz="36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write what exists or is implied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)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Workload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en-US" sz="36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is documented / contact hours only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)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Assessment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en-US" sz="3600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how achievement is checked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)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If something is unclear, write: 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„</a:t>
            </a:r>
            <a:r>
              <a:rPr lang="en-US" sz="3600" b="1" i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not documented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”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8142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Key Takeaways from UNIT 3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9554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 UNIT 3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micro-credentials are treated primarily as a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documentation and recognition layer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for existing courses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Different types of MET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programmes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require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different approaches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when described as micro-credentials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Existing courses are often educationally strong, but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not fully visible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outside their institution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 documentation makes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implicit elements and gaps explic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partial or incomplete draft is a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useful diagnostic outcome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not a failure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054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Starting Point: Existing MET Provision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Regulated training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programmes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(e.g.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STCW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-based courses)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Non-regulated short learning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programmes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(company-driven, technology-focused, sector-specific)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Internal institutional short formats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CPD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pilot courses, add-on modules)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257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Type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1: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STCW-Regulated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Training</a:t>
            </a: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Standards of Training, Certification and Watchkeeping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hr-HR" sz="36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STCW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Mandatory training defined by international regulation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Fixed structure, content and assessment requirements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Delivered by approved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HEIs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and training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centres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 perspective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Limited flexibility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 design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Focus on positioning and documentation, not redesign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958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Type 2: Company-specific training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Short learning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programmes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designed for specific operational needs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Usually developed in cooperation with industry or shipping companies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Content and assessment defined by the provider or company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 perspective: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High relevance, low formal visibility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Strong potential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for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formalisation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and transferability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698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Type 3: Technology-Focused Short </a:t>
            </a:r>
            <a:r>
              <a:rPr lang="en-US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Programmes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9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Short courses addressing emerging technologies in the maritime sector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9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Rapidly evolving content and skill requirements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9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Often delivered outside traditional regulated frameworks</a:t>
            </a:r>
          </a:p>
          <a:p>
            <a:pPr marL="1028700" lvl="1" indent="-571500" algn="just">
              <a:buFont typeface="Arial" panose="020B0604020202020204" pitchFamily="34" charset="0"/>
              <a:buChar char="•"/>
            </a:pPr>
            <a:r>
              <a:rPr lang="en-US" sz="35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Typical examples: cybersecurity in maritime systems, alternative fuels and energy efficiency, digital navigation and automation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9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 perspective</a:t>
            </a:r>
            <a:r>
              <a:rPr lang="en-US" sz="39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</a:p>
          <a:p>
            <a:pPr marL="1028700" lvl="1" indent="-571500" algn="just">
              <a:buFont typeface="Arial" panose="020B0604020202020204" pitchFamily="34" charset="0"/>
              <a:buChar char="•"/>
            </a:pPr>
            <a:r>
              <a:rPr lang="en-US" sz="39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Natural candidates </a:t>
            </a:r>
            <a:r>
              <a:rPr lang="en-US" sz="39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for micro-credentials</a:t>
            </a:r>
            <a:endParaRPr lang="hr-HR" sz="39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028700" lvl="1" indent="-571500" algn="just">
              <a:buFont typeface="Arial" panose="020B0604020202020204" pitchFamily="34" charset="0"/>
              <a:buChar char="•"/>
            </a:pPr>
            <a:r>
              <a:rPr lang="en-US" sz="39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Need for clear documentation and regular updating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973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Type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4: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Internal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Institutional Short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Courses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Short learning formats developed within institutions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Used for staff development, pilot activities or student add-ons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Often well-structured but limited to internal recognition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 perspective: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High educational value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Limited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external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visibility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and portability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029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Why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Typology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Matters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4862457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Different levels of regulatory constraint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Different degrees of design flexibility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Different expectations regarding recognition and documentation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A840D4A7-42E9-4395-995B-866F9221539D}"/>
              </a:ext>
            </a:extLst>
          </p:cNvPr>
          <p:cNvSpPr/>
          <p:nvPr/>
        </p:nvSpPr>
        <p:spPr>
          <a:xfrm>
            <a:off x="5948085" y="2064825"/>
            <a:ext cx="5186080" cy="3507636"/>
          </a:xfrm>
          <a:prstGeom prst="cloudCallout">
            <a:avLst>
              <a:gd name="adj1" fmla="val -75191"/>
              <a:gd name="adj2" fmla="val -800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67EC21-65AB-4166-AABC-6F2E7094B9F4}"/>
              </a:ext>
            </a:extLst>
          </p:cNvPr>
          <p:cNvSpPr txBox="1"/>
          <p:nvPr/>
        </p:nvSpPr>
        <p:spPr>
          <a:xfrm>
            <a:off x="6839046" y="2787270"/>
            <a:ext cx="4198299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The same micro-credential framework applies, but not in the same way</a:t>
            </a:r>
            <a: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!</a:t>
            </a:r>
            <a:endParaRPr lang="en-US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226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Micro-Credentials as a Packaging Mechanism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6041318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Structured and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standardised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documentation format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Clear description of an existing learning experience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Interface between providers for recognition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28B5FEF-23D3-4D32-A9EE-B1138CB2A91B}"/>
              </a:ext>
            </a:extLst>
          </p:cNvPr>
          <p:cNvSpPr/>
          <p:nvPr/>
        </p:nvSpPr>
        <p:spPr>
          <a:xfrm>
            <a:off x="6862485" y="2064503"/>
            <a:ext cx="5239868" cy="2937803"/>
          </a:xfrm>
          <a:prstGeom prst="cloudCallout">
            <a:avLst>
              <a:gd name="adj1" fmla="val -69383"/>
              <a:gd name="adj2" fmla="val -3744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8EB966-EDDC-4CD1-901B-E964319555ED}"/>
              </a:ext>
            </a:extLst>
          </p:cNvPr>
          <p:cNvSpPr txBox="1"/>
          <p:nvPr/>
        </p:nvSpPr>
        <p:spPr>
          <a:xfrm>
            <a:off x="7355414" y="2748574"/>
            <a:ext cx="388632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Micro-credentials package learning</a:t>
            </a:r>
            <a: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</a:t>
            </a:r>
          </a:p>
          <a:p>
            <a: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hey do not replace it.</a:t>
            </a:r>
          </a:p>
        </p:txBody>
      </p:sp>
    </p:spTree>
    <p:extLst>
      <p:ext uri="{BB962C8B-B14F-4D97-AF65-F5344CB8AC3E}">
        <p14:creationId xmlns:p14="http://schemas.microsoft.com/office/powerpoint/2010/main" val="949672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</TotalTime>
  <Words>2995</Words>
  <Application>Microsoft Office PowerPoint</Application>
  <PresentationFormat>Widescreen</PresentationFormat>
  <Paragraphs>330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Aptos</vt:lpstr>
      <vt:lpstr>Aptos Display</vt:lpstr>
      <vt:lpstr>Arial</vt:lpstr>
      <vt:lpstr>Calibri</vt:lpstr>
      <vt:lpstr>Calibri Light</vt:lpstr>
      <vt:lpstr>Times New Roman</vt:lpstr>
      <vt:lpstr>Office Theme</vt:lpstr>
      <vt:lpstr>Bologna Tools and Micro-Credentials Recognition in Maritime Education and Training  UNIT 3 - Micro-Credentials in the Maritime Context  University of Split, Faculty of Maritime Studies   Ul. Ruđera Boškovića 37, 21000, Split (Croatia)  16-17 February 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Bologna Tools and Micro-Credentials Recognition in Maritime Education and Training    Electrotechnical and Computer Technical School and Gymnasium Ljubljana (VEGOVA)  Vegova ulica 4, 1000 Ljubljana, Slovenia  10 October 2025 10:00 CET / 11:00 EEST (Ukraine time) </dc:title>
  <dc:creator>Ana Gundic</dc:creator>
  <cp:lastModifiedBy>Frane Urem</cp:lastModifiedBy>
  <cp:revision>159</cp:revision>
  <dcterms:created xsi:type="dcterms:W3CDTF">2025-11-21T09:18:12Z</dcterms:created>
  <dcterms:modified xsi:type="dcterms:W3CDTF">2025-12-27T14:16:12Z</dcterms:modified>
</cp:coreProperties>
</file>