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3" r:id="rId16"/>
    <p:sldId id="28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79359" autoAdjust="0"/>
  </p:normalViewPr>
  <p:slideViewPr>
    <p:cSldViewPr snapToGrid="0">
      <p:cViewPr varScale="1">
        <p:scale>
          <a:sx n="89" d="100"/>
          <a:sy n="89" d="100"/>
        </p:scale>
        <p:origin x="12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2F8CA-C808-42C7-9112-22B40CBBBCF8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1164D-49C3-4833-AD36-36E2DDA192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60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section, we concentrate on the organized design of a micro-credential.</a:t>
            </a:r>
          </a:p>
          <a:p>
            <a:endParaRPr lang="en-US" dirty="0"/>
          </a:p>
          <a:p>
            <a:r>
              <a:rPr lang="en-US" dirty="0"/>
              <a:t>We will use one shared template and go through it step by step, section by section.</a:t>
            </a:r>
          </a:p>
          <a:p>
            <a:endParaRPr lang="en-US" dirty="0"/>
          </a:p>
          <a:p>
            <a:r>
              <a:rPr lang="en-US" dirty="0"/>
              <a:t>The focus is on creating a clear and coherent document that can be understood and used beyond the original institutional setting.</a:t>
            </a:r>
          </a:p>
          <a:p>
            <a:endParaRPr lang="en-US" dirty="0"/>
          </a:p>
          <a:p>
            <a:r>
              <a:rPr lang="en-US" dirty="0"/>
              <a:t>Throughout the unit, we will clarify design choices related to learning outcomes, workload, assessment, quality assurance, and recognition.</a:t>
            </a:r>
          </a:p>
          <a:p>
            <a:endParaRPr lang="en-US" dirty="0"/>
          </a:p>
          <a:p>
            <a:r>
              <a:rPr lang="en-US" dirty="0"/>
              <a:t>By the end of this unit, each group will have a complete micro-credential draft ready for discussion, review, and further institutional use.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7424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step, we clarify quality assurance and recognition.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Quality assurance shows why this micro-credential is trustworthy.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may involve internal approval processes, compliance with institutional policies, evaluation procedures, or external standards that are applicable.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Recognition pertains to how the micro-credential can be applied in practice, such as within the institution, by partner organizations, or in professional or sector-specific settings.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Making these elements visible helps external stakeholders understand both the credibility of the micro-credential and its potential uses.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143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step, we optionally specify the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national qualifications framework level.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information assists external readers in understanding the micro-credential within a wider qualifications context.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level should be determined by the complexity of learning outcomes and the degree of autonomy or responsibility expected from learners.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important to emphasize that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EQF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NQF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alignment promotes transparency and comparability, but does not automatically ensure recognition.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your institution does not currently use framework levels for short learning, you can leave this section blank or mark it as indicative.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3076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xxxx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622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the end of UNIT 4, each group produces a clear and practical result.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now possess a complete, well-structured, and transparent micro-credential description, ready for recognition discussions.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Beyond the document itself, you also share a common language for discussing micro-credentials with partner institutions, employers, and other stakeholders.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facilitates ongoing work at the institutional level after the training.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0884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will now briefly present the draft micro-credentials created by each group.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aim of these presentations is not evaluation but shared learning.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group has five minutes to present their draft, then a brief discussion follows.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 prioritize clarity and ease of recognition over just defending design choices.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2205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conclude UNIT 4, we summarize the main outcomes of the design process.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a single, shared template helps maintain consistency across various providers and program types.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have observed that recognition readiness relies more on how clearly learning, assessment, and quality assurance are documented than on the course content.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Existing programs can be converted into micro-credentials without redesigning or compromising regulatory standards.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Throughout this unit, we clearly documented our design decisions in a structured manner.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result is a comprehensive micro-credential draft that can be practically implemented, reviewed, and further developed at the institutional level.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36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unit, we use a shared micro-credential template.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template outlines the structure of the document we are creating and directs the entire design process.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section of the template emphasizes information that is vital for transparency and acknowledgment.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We'll review the template step by step, covering one slide for each section.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we progress, you will fill out the relevant section of the template for your chosen micro-credential.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71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Before we begin filling out the template, we first need to agree on the source program.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Each group chooses one short, real learning program that already exists within their institution or training setting.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program can be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STCW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-regulated or non-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STCW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but it must accurately reflect actual practice.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Throughout this unit, we work with the program as it is currently delivered.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task is not to improve, redesign, or optimize the program, but to describe it in a structured way so that it becomes clear and recognizable to an external reader.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91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begin the design process with the title and purpose, as these two elements shape the entire micro-credential.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title should be clear, specific, and descriptive enough for someone unfamiliar with your institution or national system.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purpose explains why this micro-credential exists and what need it addresses, such as a labor-market demand, technological change, regulatory requirement or upskilling need.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this point, we are not creating a legal or promotional description.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are writing for an external reader who needs to quickly grasp the scope and importance of the micro-credential.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74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step, we identify the target group and the entry requirements.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target group explains who the micro-credential is intended for, such as professionals, seafarers, instructors, students, or specific occupational profiles.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Entry requirements specify the prior knowledge, qualifications, or experience expected before beginning the micro-credential.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Being precise at this stage is important for recognition because it helps external institutions and employers understand the level and scope of the learning.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Avoid vague phrases like “open to everyone” unless it truly is the case.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1314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step, we specify the intended learning outcomes of the micro-credential.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Learning outcomes outline what learners will understand, be capable of doing, or be accountable for after finishing the learning.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focus on outcomes that are clear and observable, allowing for later assessment and recognition of achievement.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appropriate, outcomes can be categorized into knowledge, skills, and responsibility or autonomy, following standard European practice.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this stage, the focus is not on theory or formal taxonomy but on clarity for an external reader who needs to understand what the micro-credential actually offers.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2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this step, we explain how the learning is organized and provided.</a:t>
            </a:r>
          </a:p>
          <a:p>
            <a:endParaRPr lang="en-US" dirty="0"/>
          </a:p>
          <a:p>
            <a:r>
              <a:rPr lang="en-US" dirty="0"/>
              <a:t>The content structure offers a broad overview of the main topics or modules included in the micro-credential.</a:t>
            </a:r>
          </a:p>
          <a:p>
            <a:endParaRPr lang="en-US" dirty="0"/>
          </a:p>
          <a:p>
            <a:r>
              <a:rPr lang="en-US" dirty="0"/>
              <a:t>We don't need a detailed syllabus here, but the structure should be clear and logical.</a:t>
            </a:r>
          </a:p>
          <a:p>
            <a:endParaRPr lang="en-US" dirty="0"/>
          </a:p>
          <a:p>
            <a:r>
              <a:rPr lang="en-US" dirty="0"/>
              <a:t>Learning activities and teaching methods should be briefly outlined, such as lectures, practical exercises, simulations, case studies, or blended formats.</a:t>
            </a:r>
          </a:p>
          <a:p>
            <a:endParaRPr lang="en-US" dirty="0"/>
          </a:p>
          <a:p>
            <a:r>
              <a:rPr lang="en-US" dirty="0"/>
              <a:t>The main check at this stage is alignment: the content and activities should clearly support the learning outcomes outlined earlier.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82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step, we record the workload linked to the micro-credential.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Workload describes the total time a typical learner requires to reach the intended learning outcomes.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includes contact hours, independent study, practical work, preparation, and assessment activities.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Where ECTS is used, it functions as a transparency tool that helps others understand the amount of learning involved.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Estimates are permissible at this stage, but they must be realistic and aligned with the scope of the micro-credential.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64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this step, we focus on assessment and gathering evidence of learning.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 shows how we decide if learners reached the intended learning outcomes.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can include exams, practical demonstrations, projects, simulator assessments, assignments, or other methods relevant to the MET context.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Evidence of learning includes tangible proof like certificates, assessment records, portfolios, or documented results that can be shown to others.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a recognition perspective, this is a crucial section because trust in a micro-credential relies on clear and verifiable evidence of achievement.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CE1164D-49C3-4833-AD36-36E2DDA192D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83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0D60F-1E23-ACED-BCB0-DAE2AD632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DBFFB-0482-D38A-668F-F49A533A3F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6D61E5-0EB7-5448-DE92-1357ED97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E6340E-9677-2759-A157-2AF4AB791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DC8BF-7A26-FA24-E495-0E48DE7FF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0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C487D-9C63-645A-B95C-7713278B8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E86955-242C-E2CA-8DA2-6A567812B9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F3492-1BE8-EE7B-7B42-B67B8246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CA1FB-53D5-08F1-AD50-EED56BD9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B6496-3C32-64B1-B15A-73085EDD3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1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7C3853-68A2-D689-8E24-54420EF486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BB0AEE-08B5-0D15-3BED-51DF45D8B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138C55-3D40-837A-6885-347AC79CB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356F3-AB41-D6BE-AB1D-342AE0D0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29755-F763-A390-B8BC-1B39116BF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30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A39F6-2623-6EF3-F2C5-34385791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CD567-8B8C-2CA8-E4A9-5DAA7A3C64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865EF-6708-E42B-E415-64E4EF0E4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2560F-6520-18AE-104D-186A305A8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E261A2-5EDB-8137-C209-3CD8E58DD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4CD0F-DBAE-6B44-302E-1D410E2EF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6F002-7A37-D089-A110-EFDA7B17B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FF8086-75DF-A174-02F5-EAE30344C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80452-B9A3-8252-5C1E-37463074C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71E64-030E-D140-716D-8E42E1741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48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EEA-CDBF-103E-C2A6-278986203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87EF0-5975-1165-05B6-8F30F323CB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DA592C-35DF-B41C-3BA8-0C6CE19ECE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8E6100-A73A-D1EF-F4DE-4F66A60C6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DDDF7E-8AFC-0E2A-0517-40DC19C71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C1D48D-EB6B-7315-2AED-BF3BBE3CB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81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CB820-5BC9-9F41-AE9F-0D47A4098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F06C91-0C3E-87B2-C873-BC96E54013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6B507F-5F86-C002-3357-43936799B3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F5837-0DD8-6269-4D8D-F9DDC83990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39946F-B271-A47E-39F1-08B0FBE21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605AA3-000E-52AD-0E80-AB54B76C2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9511CC-0BE5-1F08-8F07-2B81EEE8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FED667-F88E-BEC4-E968-7803C046E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75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046D9-647B-F00D-BFD7-D170FFFC9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14B76B-0F48-B9BC-1918-D0F2EEBD4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ABD718-2A10-EF8B-36F1-375F902BC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61AD9A-EC9B-48B4-CED6-8332D00AD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45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DFCFE2-DEF3-6C35-F654-FC367C886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724C63-C93A-5AB0-16E6-98E140662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5910C-BBEE-D910-8516-CA352BD21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8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BCE92-377A-D950-FB4A-C1A05D840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3A29-0A58-BA16-98F3-A2877744F2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902C01-50C3-001F-375B-F2BACEB85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28547B-206E-0B89-DC78-9E8E9060A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D96AC-2742-445B-57F7-D339840CC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C2AB7C-038E-6751-F712-7268F26A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04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1721D-5F4A-8395-8C80-52C7DBAAF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1C3E55-7C1A-A5E3-902F-8CFB3CAE8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F5C68-C1EF-D68B-52A7-29232ECDDA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FFEB03-5DDF-847D-EC36-A21F57E7D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AF9A9-88B7-D712-7AA7-AF37945D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0068C9-4191-889E-380B-E8AAD7BA9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8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97F8A7-7342-AFEB-1D3C-634100280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BC1F1-0875-7430-DD00-945BE9121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9B04C0-A493-2EBF-1B54-C0B72CAB7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753B99-B4D5-4757-B794-88E747D08E21}" type="datetimeFigureOut">
              <a:rPr lang="en-US" smtClean="0"/>
              <a:t>12/27/2025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8CF89-8BEB-3467-2C36-C3CE40DD41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C5EE4-9A0B-FAAB-4650-B6A6CAFAA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BA75EA-3C18-4B19-9377-17F80748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1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logo&#10;&#10;Description automatically generated">
            <a:extLst>
              <a:ext uri="{FF2B5EF4-FFF2-40B4-BE49-F238E27FC236}">
                <a16:creationId xmlns:a16="http://schemas.microsoft.com/office/drawing/2014/main" id="{9DAD71EC-6532-5131-F128-C22EF8D2B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87" y="0"/>
            <a:ext cx="10759717" cy="1694656"/>
          </a:xfrm>
          <a:prstGeom prst="rect">
            <a:avLst/>
          </a:prstGeom>
        </p:spPr>
      </p:pic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ytuł 1">
            <a:extLst>
              <a:ext uri="{FF2B5EF4-FFF2-40B4-BE49-F238E27FC236}">
                <a16:creationId xmlns:a16="http://schemas.microsoft.com/office/drawing/2014/main" id="{2FEEEF83-6C77-403C-ABE4-8CFCD54DC9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3387" y="1810808"/>
            <a:ext cx="11825555" cy="4782978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Bologna Tools and Micro-Credentials Recognition in Maritime Education and Training</a:t>
            </a:r>
            <a:br>
              <a:rPr lang="hr-HR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40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 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4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- Designing a Micro-Credential: Step-by-Step</a:t>
            </a:r>
            <a:b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48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3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University of Split, Faculty of Maritime Studies</a:t>
            </a:r>
            <a:br>
              <a:rPr lang="hr-HR" sz="31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27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r-HR" sz="27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Ul. Ruđera Boškovića 37, 21000, Split (Croatia)</a:t>
            </a:r>
            <a:b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hr-HR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17 </a:t>
            </a:r>
            <a:r>
              <a:rPr lang="hr-HR" sz="20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February</a:t>
            </a:r>
            <a:r>
              <a:rPr lang="hr-HR" sz="20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2026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4639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Assessment and Evidence of Learning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Describe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achievement of learning outcomes is assessed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Indicate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evidence of learning is produced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Focus on evidence that can be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shared and verified externally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Key question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would another institution or employer need to see?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307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Quality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Assurance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Describe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quality is ensured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Indicate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which approval or review procedures apply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Explain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and where the micro-credential can be recognized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Focus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Make trust and recognition pathways visible.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110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EQF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/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NQF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Alignment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Optional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</a:t>
            </a: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Indicate an </a:t>
            </a: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EQF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/ </a:t>
            </a: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NQF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level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where appropriate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Base the level on: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complexity of learning outcomes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degree of autonomy and responsibility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 levels as a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transparency aid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not a guarantee of recognition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729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Reviewing and </a:t>
            </a:r>
            <a:r>
              <a:rPr lang="en-US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Finalising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the Draft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Check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internal consistency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 outcomes ↔ assessment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 ↔ scope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purpose ↔ target group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Ensure all template sections are completed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Note any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assumptions or open issues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Outcome: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One complete, recognition-ready draft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185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You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Have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Now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One complete micro-credential description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recognition-ready document structure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shared language for discussion with partners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concrete basis for institutional follow-up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499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Group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Presentations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Each group will present: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micro-credential draft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using the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completed template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Time per group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5 minutes presentation + 2 minutes discussion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Focus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Clarity and recognition readiness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6991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Key Takeaways from UNIT 4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single, shared template enables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consistent micro-credential design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Recognition readiness depends on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clarity, evidence and QA visibility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Existing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can be translated into micro-credentials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without redesign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Design decisions must be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explicit and documented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 complete draft is a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usable institutional output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94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UNIT 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4</a:t>
            </a:r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– Designing a Micro-Credential: Step-by-Step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Structured development of a micro-credential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One shared template used throughout the unit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Clear focus on recognition-ready documentation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2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Outcome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One complete micro-credential draft per group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2850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Micro-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Credential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Template</a:t>
            </a: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micro-credential template used in this unit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Title and purpose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Target group and entry requirements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Intended learning outcomes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Content structure and learning activities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 and ECTS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Assessment and evidence of learning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Quality assurance and recognition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(Optional)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EQF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/ </a:t>
            </a:r>
            <a:r>
              <a:rPr lang="en-US" sz="32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NQF</a:t>
            </a: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alignment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98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Selecting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the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Source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Choose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one real short learning </a:t>
            </a:r>
            <a:r>
              <a:rPr lang="en-US" sz="36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or non-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STCW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must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already exist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(no hypothetical or redesigned courses)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 the </a:t>
            </a:r>
            <a:r>
              <a:rPr lang="en-US" sz="3600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programme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 it is currently delivered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861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Title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Purpose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Title should clearly describe the learning focus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Purpose explains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why this micro-credential exists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Both must be understandable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outside your institution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Ask yourself: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Would an external reader immediately understand what this is about?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201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Target Group and Entry Requirements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Define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who this micro-credential is for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Specify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prior knowledge or experience is expected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 precise:</a:t>
            </a:r>
            <a:r>
              <a:rPr lang="hr-HR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Clarity here supports recognition and comparability.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781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Intended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Outcomes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Describe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what learners will be able to do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after completion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 outcomes that are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clear, specific and observable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Group outcomes where appropriate: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Knowledge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Skills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2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Responsibility / autonomy</a:t>
            </a:r>
            <a:endParaRPr lang="hr-HR" sz="32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Focus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Outcomes must be understandable for recognition purposes.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837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Content Structure and Learning Activities</a:t>
            </a:r>
            <a:endParaRPr lang="hr-HR" sz="44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Outline the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main content areas or modules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Describe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how learning is organized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Indicate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learning and teaching methods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used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Check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Do the content and activities clearly support the learning outcomes?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921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Blue text on a white background&#10;&#10;Description automatically generated">
            <a:extLst>
              <a:ext uri="{FF2B5EF4-FFF2-40B4-BE49-F238E27FC236}">
                <a16:creationId xmlns:a16="http://schemas.microsoft.com/office/drawing/2014/main" id="{D8288EDF-6A2D-A01B-710A-2EBB04FD9D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549" y="6227391"/>
            <a:ext cx="1745615" cy="3663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5DA8BB97-FC0C-4FE9-A401-CF1CD91F66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2986" y="0"/>
            <a:ext cx="5439014" cy="856645"/>
          </a:xfrm>
          <a:prstGeom prst="rect">
            <a:avLst/>
          </a:prstGeom>
        </p:spPr>
      </p:pic>
      <p:sp>
        <p:nvSpPr>
          <p:cNvPr id="10" name="Tytuł 1">
            <a:extLst>
              <a:ext uri="{FF2B5EF4-FFF2-40B4-BE49-F238E27FC236}">
                <a16:creationId xmlns:a16="http://schemas.microsoft.com/office/drawing/2014/main" id="{9E67B5FF-77B5-40C5-A9DA-281AA4E6A017}"/>
              </a:ext>
            </a:extLst>
          </p:cNvPr>
          <p:cNvSpPr txBox="1">
            <a:spLocks/>
          </p:cNvSpPr>
          <p:nvPr/>
        </p:nvSpPr>
        <p:spPr>
          <a:xfrm>
            <a:off x="327209" y="781651"/>
            <a:ext cx="11603021" cy="62760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hr-HR" sz="4400" b="1" dirty="0" err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lang="hr-HR" sz="44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ECTS</a:t>
            </a:r>
          </a:p>
        </p:txBody>
      </p:sp>
      <p:sp>
        <p:nvSpPr>
          <p:cNvPr id="11" name="Symbol zastępczy zawartości 2">
            <a:extLst>
              <a:ext uri="{FF2B5EF4-FFF2-40B4-BE49-F238E27FC236}">
                <a16:creationId xmlns:a16="http://schemas.microsoft.com/office/drawing/2014/main" id="{6A5AD88E-6C8F-4DA2-BAA6-34622BA22A98}"/>
              </a:ext>
            </a:extLst>
          </p:cNvPr>
          <p:cNvSpPr txBox="1">
            <a:spLocks/>
          </p:cNvSpPr>
          <p:nvPr/>
        </p:nvSpPr>
        <p:spPr>
          <a:xfrm>
            <a:off x="327209" y="1638296"/>
            <a:ext cx="11763326" cy="46050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Describe the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total learner workload</a:t>
            </a:r>
            <a:endParaRPr lang="hr-HR" sz="3600" b="1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Include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all learning activities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not only contact hours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Assign an </a:t>
            </a: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ECTS value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(where applicable) to support transparency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600" b="1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Reminder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:</a:t>
            </a:r>
            <a:r>
              <a:rPr lang="hr-HR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0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Workload reflects learner effort, not teaching time.</a:t>
            </a:r>
            <a:endParaRPr lang="hr-HR" sz="360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3558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1028</TotalTime>
  <Words>1969</Words>
  <Application>Microsoft Office PowerPoint</Application>
  <PresentationFormat>Widescreen</PresentationFormat>
  <Paragraphs>238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Calibri Light</vt:lpstr>
      <vt:lpstr>Office Theme</vt:lpstr>
      <vt:lpstr>Bologna Tools and Micro-Credentials Recognition in Maritime Education and Training  UNIT 4 - Designing a Micro-Credential: Step-by-Step  University of Split, Faculty of Maritime Studies   Ul. Ruđera Boškovića 37, 21000, Split (Croatia)  17 February 2026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Bologna Tools and Micro-Credentials Recognition in Maritime Education and Training    Electrotechnical and Computer Technical School and Gymnasium Ljubljana (VEGOVA)  Vegova ulica 4, 1000 Ljubljana, Slovenia  10 October 2025 10:00 CET / 11:00 EEST (Ukraine time) </dc:title>
  <dc:creator>Ana Gundic</dc:creator>
  <cp:lastModifiedBy>Frane Urem</cp:lastModifiedBy>
  <cp:revision>190</cp:revision>
  <dcterms:created xsi:type="dcterms:W3CDTF">2025-11-21T09:18:12Z</dcterms:created>
  <dcterms:modified xsi:type="dcterms:W3CDTF">2025-12-27T18:28:16Z</dcterms:modified>
</cp:coreProperties>
</file>