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5" autoAdjust="0"/>
    <p:restoredTop sz="79359" autoAdjust="0"/>
  </p:normalViewPr>
  <p:slideViewPr>
    <p:cSldViewPr snapToGrid="0">
      <p:cViewPr varScale="1">
        <p:scale>
          <a:sx n="89" d="100"/>
          <a:sy n="89" d="100"/>
        </p:scale>
        <p:origin x="12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E2F8CA-C808-42C7-9112-22B40CBBBCF8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E1164D-49C3-4833-AD36-36E2DDA192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260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the final unit of the </a:t>
            </a:r>
            <a:r>
              <a:rPr lang="en-US" dirty="0" err="1"/>
              <a:t>training.Unlike</a:t>
            </a:r>
            <a:r>
              <a:rPr lang="en-US" dirty="0"/>
              <a:t> previous units, UNIT 5 does not introduce new concepts or </a:t>
            </a:r>
            <a:r>
              <a:rPr lang="en-US" dirty="0" err="1"/>
              <a:t>tools.Its</a:t>
            </a:r>
            <a:r>
              <a:rPr lang="en-US" dirty="0"/>
              <a:t> purpose is to consolidate what we have learned so far, reflect on applicability in your institutional context, and collect structured feedback for the </a:t>
            </a:r>
            <a:r>
              <a:rPr lang="en-US" dirty="0" err="1"/>
              <a:t>MICROMET</a:t>
            </a:r>
            <a:r>
              <a:rPr lang="en-US" dirty="0"/>
              <a:t> project evaluation.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709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purpose of this unit is threefold: first, to reinforce what we have learned in previous units.</a:t>
            </a:r>
          </a:p>
          <a:p>
            <a:endParaRPr lang="en-US" dirty="0"/>
          </a:p>
          <a:p>
            <a:r>
              <a:rPr lang="en-US" dirty="0"/>
              <a:t>Second, to consider how useful and realistic these concepts are in your daily institutional work.</a:t>
            </a:r>
          </a:p>
          <a:p>
            <a:endParaRPr lang="en-US" dirty="0"/>
          </a:p>
          <a:p>
            <a:r>
              <a:rPr lang="en-US" dirty="0"/>
              <a:t>And third, to gather structured feedback for evaluating and enhancing future activities.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7424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Before we move on to reflection, let’s briefly review what we covered during this training. We began by mapping existing short learning programs in maritime education.</a:t>
            </a:r>
          </a:p>
          <a:p>
            <a:endParaRPr lang="en-US" dirty="0"/>
          </a:p>
          <a:p>
            <a:r>
              <a:rPr lang="en-US" dirty="0"/>
              <a:t>Then we focused on Bologna tools and their practical application. After that, we discussed how micro-credentials work specifically in the maritime context.</a:t>
            </a:r>
          </a:p>
          <a:p>
            <a:endParaRPr lang="en-US" dirty="0"/>
          </a:p>
          <a:p>
            <a:r>
              <a:rPr lang="en-US" dirty="0"/>
              <a:t>Finally, in UNIT 4, you actively designed a recognition-ready micro-credential using the </a:t>
            </a:r>
            <a:r>
              <a:rPr lang="en-US" dirty="0" err="1"/>
              <a:t>MICROMET</a:t>
            </a:r>
            <a:r>
              <a:rPr lang="en-US" dirty="0"/>
              <a:t> template.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1369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Please take a moment for individual reflection. Consider which Bologna tools became clearer to you during the training.</a:t>
            </a:r>
          </a:p>
          <a:p>
            <a:endParaRPr lang="en-US" dirty="0"/>
          </a:p>
          <a:p>
            <a:r>
              <a:rPr lang="en-US" dirty="0"/>
              <a:t>Also consider the micro-credential template: which parts felt easy, and which parts required more effort or raised questions.</a:t>
            </a:r>
          </a:p>
          <a:p>
            <a:endParaRPr lang="en-US" dirty="0"/>
          </a:p>
          <a:p>
            <a:r>
              <a:rPr lang="en-US" dirty="0"/>
              <a:t>You don’t need to answer out loud yet. This is mainly to help organize your own thoughts.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2697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Now, let’s move from individual reflection to the institutional perspective. Consider how short learning programs are currently documented at your institution or training center.</a:t>
            </a:r>
          </a:p>
          <a:p>
            <a:endParaRPr lang="en-US" dirty="0"/>
          </a:p>
          <a:p>
            <a:r>
              <a:rPr lang="en-US" dirty="0"/>
              <a:t>Are the learning outcomes clearly stated? Is the workload described beyond contact hours?</a:t>
            </a:r>
          </a:p>
          <a:p>
            <a:endParaRPr lang="en-US" dirty="0"/>
          </a:p>
          <a:p>
            <a:r>
              <a:rPr lang="en-US" dirty="0"/>
              <a:t>The goal here is not to criticize existing practice, but to identify where micro-credentials could practically add value.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4697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challenges are longstanding and not unique to this training. They were already identified during the development of the </a:t>
            </a:r>
            <a:r>
              <a:rPr lang="en-US" dirty="0" err="1"/>
              <a:t>MICROMET</a:t>
            </a:r>
            <a:r>
              <a:rPr lang="en-US" dirty="0"/>
              <a:t> project proposal and are frequently discussed in the maritime education and training sector. They stem from structural factors such as regulation, different provider types, and established institutional practices.</a:t>
            </a:r>
          </a:p>
          <a:p>
            <a:endParaRPr lang="en-US" dirty="0"/>
          </a:p>
          <a:p>
            <a:r>
              <a:rPr lang="en-US" dirty="0"/>
              <a:t>At this point, it is also worth asking: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i="1" dirty="0"/>
              <a:t>Have you observed any other challenges during the workshop?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i="1" dirty="0"/>
              <a:t>Are there any issues that became more apparent while working with the template or examples?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451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feedback plays a vital role in the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MICROMET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project. It helps us assess how relevant and useful the training content and activities are.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feedback collected will be used to enhance training materials, the micro-credential template, and upcoming capacity-building activities developed within the project.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5234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142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conclusion, short learning programs already play a key role in maritime education and training. Micro-credentials do not alter what is taught; they help clarify, increase transparency, and improve recognition of learning. Bologna tools offer a common language for discussing learning outcomes, workload, and recognition across various institutions.</a:t>
            </a:r>
          </a:p>
          <a:p>
            <a:endParaRPr lang="en-US" dirty="0"/>
          </a:p>
          <a:p>
            <a:r>
              <a:rPr lang="en-US" dirty="0"/>
              <a:t>Thank you for your active participation!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428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0D60F-1E23-ACED-BCB0-DAE2AD6328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5DBFFB-0482-D38A-668F-F49A533A3F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6D61E5-0EB7-5448-DE92-1357ED970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3B99-B4D5-4757-B794-88E747D08E2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E6340E-9677-2759-A157-2AF4AB791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FDC8BF-7A26-FA24-E495-0E48DE7FF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75EA-3C18-4B19-9377-17F80748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70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C487D-9C63-645A-B95C-7713278B8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E86955-242C-E2CA-8DA2-6A567812B9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6F3492-1BE8-EE7B-7B42-B67B8246C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3B99-B4D5-4757-B794-88E747D08E2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8CA1FB-53D5-08F1-AD50-EED56BD96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CB6496-3C32-64B1-B15A-73085EDD3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75EA-3C18-4B19-9377-17F80748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813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7C3853-68A2-D689-8E24-54420EF486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BB0AEE-08B5-0D15-3BED-51DF45D8BD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138C55-3D40-837A-6885-347AC79CB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3B99-B4D5-4757-B794-88E747D08E2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C356F3-AB41-D6BE-AB1D-342AE0D06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A29755-F763-A390-B8BC-1B39116BF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75EA-3C18-4B19-9377-17F80748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301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A39F6-2623-6EF3-F2C5-343857918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2CD567-8B8C-2CA8-E4A9-5DAA7A3C64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2865EF-6708-E42B-E415-64E4EF0E4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3B99-B4D5-4757-B794-88E747D08E2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F2560F-6520-18AE-104D-186A305A8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E261A2-5EDB-8137-C209-3CD8E58DD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75EA-3C18-4B19-9377-17F80748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567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4CD0F-DBAE-6B44-302E-1D410E2EF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E6F002-7A37-D089-A110-EFDA7B17B1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FF8086-75DF-A174-02F5-EAE30344C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3B99-B4D5-4757-B794-88E747D08E2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380452-B9A3-8252-5C1E-37463074C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271E64-030E-D140-716D-8E42E1741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75EA-3C18-4B19-9377-17F80748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148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45EEA-CDBF-103E-C2A6-278986203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87EF0-5975-1165-05B6-8F30F323CB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DA592C-35DF-B41C-3BA8-0C6CE19ECE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8E6100-A73A-D1EF-F4DE-4F66A60C6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3B99-B4D5-4757-B794-88E747D08E2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DDDF7E-8AFC-0E2A-0517-40DC19C71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C1D48D-EB6B-7315-2AED-BF3BBE3CB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75EA-3C18-4B19-9377-17F80748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581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CB820-5BC9-9F41-AE9F-0D47A4098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F06C91-0C3E-87B2-C873-BC96E54013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6B507F-5F86-C002-3357-43936799B3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BF5837-0DD8-6269-4D8D-F9DDC83990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39946F-B271-A47E-39F1-08B0FBE21D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9605AA3-000E-52AD-0E80-AB54B76C2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3B99-B4D5-4757-B794-88E747D08E2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9511CC-0BE5-1F08-8F07-2B81EEE89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FED667-F88E-BEC4-E968-7803C046E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75EA-3C18-4B19-9377-17F80748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575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046D9-647B-F00D-BFD7-D170FFFC9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14B76B-0F48-B9BC-1918-D0F2EEBD4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3B99-B4D5-4757-B794-88E747D08E2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ABD718-2A10-EF8B-36F1-375F902BC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61AD9A-EC9B-48B4-CED6-8332D00AD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75EA-3C18-4B19-9377-17F80748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452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DFCFE2-DEF3-6C35-F654-FC367C886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3B99-B4D5-4757-B794-88E747D08E2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724C63-C93A-5AB0-16E6-98E140662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55910C-BBEE-D910-8516-CA352BD21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75EA-3C18-4B19-9377-17F80748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189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BCE92-377A-D950-FB4A-C1A05D840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93A29-0A58-BA16-98F3-A2877744F2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902C01-50C3-001F-375B-F2BACEB856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28547B-206E-0B89-DC78-9E8E9060A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3B99-B4D5-4757-B794-88E747D08E2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9D96AC-2742-445B-57F7-D339840CC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C2AB7C-038E-6751-F712-7268F26AC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75EA-3C18-4B19-9377-17F80748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04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1721D-5F4A-8395-8C80-52C7DBAAF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1C3E55-7C1A-A5E3-902F-8CFB3CAE86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8F5C68-C1EF-D68B-52A7-29232ECDDA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FFEB03-5DDF-847D-EC36-A21F57E7D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3B99-B4D5-4757-B794-88E747D08E2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0AF9A9-88B7-D712-7AA7-AF37945DE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0068C9-4191-889E-380B-E8AAD7BA9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75EA-3C18-4B19-9377-17F80748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381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97F8A7-7342-AFEB-1D3C-634100280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CBC1F1-0875-7430-DD00-945BE91217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9B04C0-A493-2EBF-1B54-C0B72CAB7C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753B99-B4D5-4757-B794-88E747D08E2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98CF89-8BEB-3467-2C36-C3CE40DD41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6C5EE4-9A0B-FAAB-4650-B6A6CAFAA8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BA75EA-3C18-4B19-9377-17F80748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517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s://forms.cloud.microsoft/e/ArpbrSqwKg" TargetMode="Externa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9DAD71EC-6532-5131-F128-C22EF8D2BF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387" y="0"/>
            <a:ext cx="10759717" cy="1694656"/>
          </a:xfrm>
          <a:prstGeom prst="rect">
            <a:avLst/>
          </a:prstGeom>
        </p:spPr>
      </p:pic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ytuł 1">
            <a:extLst>
              <a:ext uri="{FF2B5EF4-FFF2-40B4-BE49-F238E27FC236}">
                <a16:creationId xmlns:a16="http://schemas.microsoft.com/office/drawing/2014/main" id="{2FEEEF83-6C77-403C-ABE4-8CFCD54DC9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3387" y="1810808"/>
            <a:ext cx="11825555" cy="4782978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Bologna Tools and Micro-Credentials Recognition in Maritime Education and Training</a:t>
            </a:r>
            <a:br>
              <a:rPr lang="hr-HR" sz="40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hr-HR" sz="40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UNIT </a:t>
            </a:r>
            <a:r>
              <a:rPr lang="hr-HR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5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- Reflection and Training Evaluation</a:t>
            </a:r>
            <a:b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hr-HR" sz="48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sz="31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University of Split, Faculty of Maritime Studies</a:t>
            </a:r>
            <a:br>
              <a:rPr lang="hr-HR" sz="31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hr-HR" sz="27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hr-HR" sz="27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Ul. Ruđera Boškovića 37, 21000, Split (Croatia)</a:t>
            </a:r>
            <a:br>
              <a:rPr lang="hr-HR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hr-HR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hr-HR" sz="20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17 </a:t>
            </a:r>
            <a:r>
              <a:rPr lang="hr-HR" sz="20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February</a:t>
            </a:r>
            <a:r>
              <a:rPr lang="hr-HR" sz="20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2026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84639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Purpose</a:t>
            </a:r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this</a:t>
            </a:r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unit</a:t>
            </a:r>
            <a:endParaRPr lang="hr-HR" sz="4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11763326" cy="4605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consolidate learning from Units 1–4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reflect on practical and institutional </a:t>
            </a:r>
            <a:r>
              <a:rPr lang="en-US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relevancei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hr-HR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identify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remaining questions or challenges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support </a:t>
            </a:r>
            <a:r>
              <a:rPr lang="en-US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MICROMET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evaluation</a:t>
            </a:r>
            <a:endParaRPr lang="hr-HR" sz="3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6285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What Have We Covered So Far?</a:t>
            </a:r>
            <a:endParaRPr lang="hr-HR" sz="4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11763326" cy="4605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r-HR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UNIT</a:t>
            </a:r>
            <a: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1: Short </a:t>
            </a:r>
            <a:r>
              <a:rPr lang="hr-HR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learning</a:t>
            </a:r>
            <a: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hr-HR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programmes</a:t>
            </a:r>
            <a: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&amp; </a:t>
            </a:r>
            <a:r>
              <a:rPr lang="hr-HR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micro-credentials</a:t>
            </a:r>
            <a: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hr-HR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in</a:t>
            </a:r>
            <a: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MET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r-HR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UNIT</a:t>
            </a:r>
            <a: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2: Bologna </a:t>
            </a:r>
            <a:r>
              <a:rPr lang="hr-HR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tools</a:t>
            </a:r>
            <a: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hr-HR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in</a:t>
            </a:r>
            <a: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hr-HR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practice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hr-HR" sz="32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learning</a:t>
            </a:r>
            <a:r>
              <a:rPr lang="hr-HR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hr-HR" sz="32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outcomes</a:t>
            </a:r>
            <a:endParaRPr lang="hr-HR" sz="3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hr-HR" sz="32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workload</a:t>
            </a:r>
            <a:r>
              <a:rPr lang="hr-HR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&amp; ECTS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hr-HR" sz="32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quality</a:t>
            </a:r>
            <a:r>
              <a:rPr lang="hr-HR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hr-HR" sz="32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assurance</a:t>
            </a:r>
            <a:r>
              <a:rPr lang="hr-HR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&amp; </a:t>
            </a:r>
            <a:r>
              <a:rPr lang="hr-HR" sz="32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recognition</a:t>
            </a:r>
            <a:endParaRPr lang="hr-HR" sz="3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r-HR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UNIT</a:t>
            </a:r>
            <a: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3: Micro-</a:t>
            </a:r>
            <a:r>
              <a:rPr lang="hr-HR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credentials</a:t>
            </a:r>
            <a: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hr-HR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in</a:t>
            </a:r>
            <a: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the </a:t>
            </a:r>
            <a:r>
              <a:rPr lang="hr-HR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maritime</a:t>
            </a:r>
            <a: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hr-HR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context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r-HR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UNIT</a:t>
            </a:r>
            <a: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4: </a:t>
            </a:r>
            <a:r>
              <a:rPr lang="hr-HR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Designing</a:t>
            </a:r>
            <a: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a </a:t>
            </a:r>
            <a:r>
              <a:rPr lang="hr-HR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recognition-ready</a:t>
            </a:r>
            <a: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hr-HR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micro-credentialx</a:t>
            </a:r>
            <a:endParaRPr lang="hr-HR" sz="3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4910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Individual</a:t>
            </a:r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Reflection</a:t>
            </a:r>
            <a:endParaRPr lang="hr-HR" sz="4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11763326" cy="4605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Which Bologna tool do you understand better now?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learning outcomes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workload / ECTS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quality assurance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</a:t>
            </a:r>
            <a:r>
              <a:rPr lang="en-US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ecognition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Which part of the micro-credential template felt: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easiest to use?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most challenging?</a:t>
            </a:r>
            <a:endParaRPr lang="hr-HR" sz="3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553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Reflection</a:t>
            </a:r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: Institutional </a:t>
            </a:r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Perspective</a:t>
            </a:r>
            <a:endParaRPr lang="hr-HR" sz="4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11763326" cy="4605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How are short learning </a:t>
            </a:r>
            <a:r>
              <a:rPr lang="en-US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programmes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currently documented at your institution?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Which elements are usually: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clearly defined?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missing or implicit?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Where could micro-credentials realistically help?</a:t>
            </a:r>
            <a:endParaRPr lang="hr-HR" sz="3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917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Anticipated</a:t>
            </a:r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Challenges</a:t>
            </a:r>
            <a:endParaRPr lang="hr-HR" sz="4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11763326" cy="460501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translating existing courses without redesign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estimating workload beyond contact hours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documenting assessment evidence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aligning internal procedures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recognition between </a:t>
            </a:r>
            <a:r>
              <a:rPr lang="en-US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HEIs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and training </a:t>
            </a:r>
            <a:r>
              <a:rPr lang="en-US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centres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500" i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Have you observed any other challenges during the workshop?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500" i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Are there any issues that became more apparent while working with the template or examples?</a:t>
            </a:r>
          </a:p>
        </p:txBody>
      </p:sp>
    </p:spTree>
    <p:extLst>
      <p:ext uri="{BB962C8B-B14F-4D97-AF65-F5344CB8AC3E}">
        <p14:creationId xmlns:p14="http://schemas.microsoft.com/office/powerpoint/2010/main" val="1968863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Training </a:t>
            </a:r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Evaluation</a:t>
            </a:r>
            <a:endParaRPr lang="hr-HR" sz="4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11763326" cy="4605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Why your feedback matters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evaluation of this training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improvement of </a:t>
            </a:r>
            <a:r>
              <a:rPr lang="en-US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MICROMET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tools and templates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development of future trainings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contribution to </a:t>
            </a:r>
            <a:r>
              <a:rPr lang="en-US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MICROMET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evaluation activities</a:t>
            </a:r>
            <a:endParaRPr lang="hr-HR" sz="3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4741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</a:t>
            </a:r>
            <a:r>
              <a:rPr lang="en-US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lease complete the evaluation form</a:t>
            </a:r>
            <a:endParaRPr lang="hr-HR" sz="4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11763326" cy="4605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hlinkClick r:id="rId5"/>
              </a:rPr>
              <a:t>Link</a:t>
            </a:r>
            <a:endParaRPr lang="hr-HR" sz="3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E15C39E-5374-4F1A-8587-B3642B457A4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07454" y="2086012"/>
            <a:ext cx="4169267" cy="4141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432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Key</a:t>
            </a:r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takeaways</a:t>
            </a:r>
            <a:endParaRPr lang="hr-HR" sz="4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11763326" cy="4605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short learning </a:t>
            </a:r>
            <a:r>
              <a:rPr lang="en-US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programmes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are central to maritime education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micro-credentials improve transparency and recognition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Bologna tools provide a shared language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recognition starts with clear documentation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US" sz="44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Thank you for your participation!</a:t>
            </a:r>
            <a:endParaRPr lang="hr-HR" sz="40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456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1094</TotalTime>
  <Words>813</Words>
  <Application>Microsoft Office PowerPoint</Application>
  <PresentationFormat>Widescreen</PresentationFormat>
  <Paragraphs>94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Calibri Light</vt:lpstr>
      <vt:lpstr>Office Theme</vt:lpstr>
      <vt:lpstr>Bologna Tools and Micro-Credentials Recognition in Maritime Education and Training  UNIT 5 - Reflection and Training Evaluation  University of Split, Faculty of Maritime Studies   Ul. Ruđera Boškovića 37, 21000, Split (Croatia)  17 February 2026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Bologna Tools and Micro-Credentials Recognition in Maritime Education and Training    Electrotechnical and Computer Technical School and Gymnasium Ljubljana (VEGOVA)  Vegova ulica 4, 1000 Ljubljana, Slovenia  10 October 2025 10:00 CET / 11:00 EEST (Ukraine time) </dc:title>
  <dc:creator>Ana Gundic</dc:creator>
  <cp:lastModifiedBy>Frane Urem</cp:lastModifiedBy>
  <cp:revision>210</cp:revision>
  <dcterms:created xsi:type="dcterms:W3CDTF">2025-11-21T09:18:12Z</dcterms:created>
  <dcterms:modified xsi:type="dcterms:W3CDTF">2026-01-06T12:53:07Z</dcterms:modified>
</cp:coreProperties>
</file>